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7" r:id="rId5"/>
    <p:sldId id="258" r:id="rId6"/>
    <p:sldId id="260" r:id="rId7"/>
    <p:sldId id="261" r:id="rId8"/>
    <p:sldId id="262" r:id="rId9"/>
    <p:sldId id="263" r:id="rId10"/>
    <p:sldId id="259" r:id="rId11"/>
    <p:sldId id="264" r:id="rId12"/>
  </p:sldIdLst>
  <p:sldSz cx="12192000" cy="6858000"/>
  <p:notesSz cx="6858000" cy="9144000"/>
  <p:defaultTextStyle>
    <a:defPPr>
      <a:defRPr lang="en-GY"/>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AA08F2A-4DBA-F1B3-CC00-693672F150A5}" v="68" dt="2024-08-29T14:25:06.1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jpeg>
</file>

<file path=ppt/media/image2.jpeg>
</file>

<file path=ppt/media/image3.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3A620-EEBC-4FFE-AC93-D0FB584FCD3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Y"/>
          </a:p>
        </p:txBody>
      </p:sp>
      <p:sp>
        <p:nvSpPr>
          <p:cNvPr id="3" name="Subtitle 2">
            <a:extLst>
              <a:ext uri="{FF2B5EF4-FFF2-40B4-BE49-F238E27FC236}">
                <a16:creationId xmlns:a16="http://schemas.microsoft.com/office/drawing/2014/main" id="{43375715-3F53-4C6B-A26E-A1C85F1CFC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Y"/>
          </a:p>
        </p:txBody>
      </p:sp>
      <p:sp>
        <p:nvSpPr>
          <p:cNvPr id="4" name="Date Placeholder 3">
            <a:extLst>
              <a:ext uri="{FF2B5EF4-FFF2-40B4-BE49-F238E27FC236}">
                <a16:creationId xmlns:a16="http://schemas.microsoft.com/office/drawing/2014/main" id="{66079CCE-785C-4BAF-9C14-F6A105BA1195}"/>
              </a:ext>
            </a:extLst>
          </p:cNvPr>
          <p:cNvSpPr>
            <a:spLocks noGrp="1"/>
          </p:cNvSpPr>
          <p:nvPr>
            <p:ph type="dt" sz="half" idx="10"/>
          </p:nvPr>
        </p:nvSpPr>
        <p:spPr/>
        <p:txBody>
          <a:bodyPr/>
          <a:lstStyle/>
          <a:p>
            <a:fld id="{16154C66-CFFF-4639-B69F-2E6A4F5C517C}" type="datetimeFigureOut">
              <a:rPr lang="en-GY" smtClean="0"/>
              <a:t>09/04/2024</a:t>
            </a:fld>
            <a:endParaRPr lang="en-GY"/>
          </a:p>
        </p:txBody>
      </p:sp>
      <p:sp>
        <p:nvSpPr>
          <p:cNvPr id="5" name="Footer Placeholder 4">
            <a:extLst>
              <a:ext uri="{FF2B5EF4-FFF2-40B4-BE49-F238E27FC236}">
                <a16:creationId xmlns:a16="http://schemas.microsoft.com/office/drawing/2014/main" id="{543C4C23-669E-4E54-8D02-FACC0173C83F}"/>
              </a:ext>
            </a:extLst>
          </p:cNvPr>
          <p:cNvSpPr>
            <a:spLocks noGrp="1"/>
          </p:cNvSpPr>
          <p:nvPr>
            <p:ph type="ftr" sz="quarter" idx="11"/>
          </p:nvPr>
        </p:nvSpPr>
        <p:spPr/>
        <p:txBody>
          <a:bodyPr/>
          <a:lstStyle/>
          <a:p>
            <a:endParaRPr lang="en-GY"/>
          </a:p>
        </p:txBody>
      </p:sp>
      <p:sp>
        <p:nvSpPr>
          <p:cNvPr id="6" name="Slide Number Placeholder 5">
            <a:extLst>
              <a:ext uri="{FF2B5EF4-FFF2-40B4-BE49-F238E27FC236}">
                <a16:creationId xmlns:a16="http://schemas.microsoft.com/office/drawing/2014/main" id="{2B354AE1-E568-4638-A610-938037D3ECAB}"/>
              </a:ext>
            </a:extLst>
          </p:cNvPr>
          <p:cNvSpPr>
            <a:spLocks noGrp="1"/>
          </p:cNvSpPr>
          <p:nvPr>
            <p:ph type="sldNum" sz="quarter" idx="12"/>
          </p:nvPr>
        </p:nvSpPr>
        <p:spPr/>
        <p:txBody>
          <a:bodyPr/>
          <a:lstStyle/>
          <a:p>
            <a:fld id="{A70F403D-CDFE-4958-870A-1D5E46239E26}" type="slidenum">
              <a:rPr lang="en-GY" smtClean="0"/>
              <a:t>‹#›</a:t>
            </a:fld>
            <a:endParaRPr lang="en-GY"/>
          </a:p>
        </p:txBody>
      </p:sp>
    </p:spTree>
    <p:extLst>
      <p:ext uri="{BB962C8B-B14F-4D97-AF65-F5344CB8AC3E}">
        <p14:creationId xmlns:p14="http://schemas.microsoft.com/office/powerpoint/2010/main" val="5787901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8687E-0E4A-4348-A228-5EDFB142E990}"/>
              </a:ext>
            </a:extLst>
          </p:cNvPr>
          <p:cNvSpPr>
            <a:spLocks noGrp="1"/>
          </p:cNvSpPr>
          <p:nvPr>
            <p:ph type="title"/>
          </p:nvPr>
        </p:nvSpPr>
        <p:spPr/>
        <p:txBody>
          <a:bodyPr/>
          <a:lstStyle/>
          <a:p>
            <a:r>
              <a:rPr lang="en-US"/>
              <a:t>Click to edit Master title style</a:t>
            </a:r>
            <a:endParaRPr lang="en-GY"/>
          </a:p>
        </p:txBody>
      </p:sp>
      <p:sp>
        <p:nvSpPr>
          <p:cNvPr id="3" name="Vertical Text Placeholder 2">
            <a:extLst>
              <a:ext uri="{FF2B5EF4-FFF2-40B4-BE49-F238E27FC236}">
                <a16:creationId xmlns:a16="http://schemas.microsoft.com/office/drawing/2014/main" id="{A139A0DD-E5A2-465A-8831-EFDBCE54F64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Y"/>
          </a:p>
        </p:txBody>
      </p:sp>
      <p:sp>
        <p:nvSpPr>
          <p:cNvPr id="4" name="Date Placeholder 3">
            <a:extLst>
              <a:ext uri="{FF2B5EF4-FFF2-40B4-BE49-F238E27FC236}">
                <a16:creationId xmlns:a16="http://schemas.microsoft.com/office/drawing/2014/main" id="{BC1A5C66-C8A2-4726-9AF6-10F8AD92B1A5}"/>
              </a:ext>
            </a:extLst>
          </p:cNvPr>
          <p:cNvSpPr>
            <a:spLocks noGrp="1"/>
          </p:cNvSpPr>
          <p:nvPr>
            <p:ph type="dt" sz="half" idx="10"/>
          </p:nvPr>
        </p:nvSpPr>
        <p:spPr/>
        <p:txBody>
          <a:bodyPr/>
          <a:lstStyle/>
          <a:p>
            <a:fld id="{16154C66-CFFF-4639-B69F-2E6A4F5C517C}" type="datetimeFigureOut">
              <a:rPr lang="en-GY" smtClean="0"/>
              <a:t>09/04/2024</a:t>
            </a:fld>
            <a:endParaRPr lang="en-GY"/>
          </a:p>
        </p:txBody>
      </p:sp>
      <p:sp>
        <p:nvSpPr>
          <p:cNvPr id="5" name="Footer Placeholder 4">
            <a:extLst>
              <a:ext uri="{FF2B5EF4-FFF2-40B4-BE49-F238E27FC236}">
                <a16:creationId xmlns:a16="http://schemas.microsoft.com/office/drawing/2014/main" id="{4E296681-902B-4927-B688-5E2209DAAA2E}"/>
              </a:ext>
            </a:extLst>
          </p:cNvPr>
          <p:cNvSpPr>
            <a:spLocks noGrp="1"/>
          </p:cNvSpPr>
          <p:nvPr>
            <p:ph type="ftr" sz="quarter" idx="11"/>
          </p:nvPr>
        </p:nvSpPr>
        <p:spPr/>
        <p:txBody>
          <a:bodyPr/>
          <a:lstStyle/>
          <a:p>
            <a:endParaRPr lang="en-GY"/>
          </a:p>
        </p:txBody>
      </p:sp>
      <p:sp>
        <p:nvSpPr>
          <p:cNvPr id="6" name="Slide Number Placeholder 5">
            <a:extLst>
              <a:ext uri="{FF2B5EF4-FFF2-40B4-BE49-F238E27FC236}">
                <a16:creationId xmlns:a16="http://schemas.microsoft.com/office/drawing/2014/main" id="{BE29ADE1-0E26-4E64-AD30-4A948A22CBD9}"/>
              </a:ext>
            </a:extLst>
          </p:cNvPr>
          <p:cNvSpPr>
            <a:spLocks noGrp="1"/>
          </p:cNvSpPr>
          <p:nvPr>
            <p:ph type="sldNum" sz="quarter" idx="12"/>
          </p:nvPr>
        </p:nvSpPr>
        <p:spPr/>
        <p:txBody>
          <a:bodyPr/>
          <a:lstStyle/>
          <a:p>
            <a:fld id="{A70F403D-CDFE-4958-870A-1D5E46239E26}" type="slidenum">
              <a:rPr lang="en-GY" smtClean="0"/>
              <a:t>‹#›</a:t>
            </a:fld>
            <a:endParaRPr lang="en-GY"/>
          </a:p>
        </p:txBody>
      </p:sp>
    </p:spTree>
    <p:extLst>
      <p:ext uri="{BB962C8B-B14F-4D97-AF65-F5344CB8AC3E}">
        <p14:creationId xmlns:p14="http://schemas.microsoft.com/office/powerpoint/2010/main" val="36650441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9682A97-B781-4BD2-B3C5-33D325F72F8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Y"/>
          </a:p>
        </p:txBody>
      </p:sp>
      <p:sp>
        <p:nvSpPr>
          <p:cNvPr id="3" name="Vertical Text Placeholder 2">
            <a:extLst>
              <a:ext uri="{FF2B5EF4-FFF2-40B4-BE49-F238E27FC236}">
                <a16:creationId xmlns:a16="http://schemas.microsoft.com/office/drawing/2014/main" id="{4B223D5E-0177-44C0-9D20-6BFD03E27D6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Y"/>
          </a:p>
        </p:txBody>
      </p:sp>
      <p:sp>
        <p:nvSpPr>
          <p:cNvPr id="4" name="Date Placeholder 3">
            <a:extLst>
              <a:ext uri="{FF2B5EF4-FFF2-40B4-BE49-F238E27FC236}">
                <a16:creationId xmlns:a16="http://schemas.microsoft.com/office/drawing/2014/main" id="{5FD6F71A-7EDB-4121-9D29-0C2066F9606E}"/>
              </a:ext>
            </a:extLst>
          </p:cNvPr>
          <p:cNvSpPr>
            <a:spLocks noGrp="1"/>
          </p:cNvSpPr>
          <p:nvPr>
            <p:ph type="dt" sz="half" idx="10"/>
          </p:nvPr>
        </p:nvSpPr>
        <p:spPr/>
        <p:txBody>
          <a:bodyPr/>
          <a:lstStyle/>
          <a:p>
            <a:fld id="{16154C66-CFFF-4639-B69F-2E6A4F5C517C}" type="datetimeFigureOut">
              <a:rPr lang="en-GY" smtClean="0"/>
              <a:t>09/04/2024</a:t>
            </a:fld>
            <a:endParaRPr lang="en-GY"/>
          </a:p>
        </p:txBody>
      </p:sp>
      <p:sp>
        <p:nvSpPr>
          <p:cNvPr id="5" name="Footer Placeholder 4">
            <a:extLst>
              <a:ext uri="{FF2B5EF4-FFF2-40B4-BE49-F238E27FC236}">
                <a16:creationId xmlns:a16="http://schemas.microsoft.com/office/drawing/2014/main" id="{FEDEE5F7-A285-4BDF-9437-1274EF9C7493}"/>
              </a:ext>
            </a:extLst>
          </p:cNvPr>
          <p:cNvSpPr>
            <a:spLocks noGrp="1"/>
          </p:cNvSpPr>
          <p:nvPr>
            <p:ph type="ftr" sz="quarter" idx="11"/>
          </p:nvPr>
        </p:nvSpPr>
        <p:spPr/>
        <p:txBody>
          <a:bodyPr/>
          <a:lstStyle/>
          <a:p>
            <a:endParaRPr lang="en-GY"/>
          </a:p>
        </p:txBody>
      </p:sp>
      <p:sp>
        <p:nvSpPr>
          <p:cNvPr id="6" name="Slide Number Placeholder 5">
            <a:extLst>
              <a:ext uri="{FF2B5EF4-FFF2-40B4-BE49-F238E27FC236}">
                <a16:creationId xmlns:a16="http://schemas.microsoft.com/office/drawing/2014/main" id="{5AABCEB3-B5D1-4140-B954-C78BA4F15BB7}"/>
              </a:ext>
            </a:extLst>
          </p:cNvPr>
          <p:cNvSpPr>
            <a:spLocks noGrp="1"/>
          </p:cNvSpPr>
          <p:nvPr>
            <p:ph type="sldNum" sz="quarter" idx="12"/>
          </p:nvPr>
        </p:nvSpPr>
        <p:spPr/>
        <p:txBody>
          <a:bodyPr/>
          <a:lstStyle/>
          <a:p>
            <a:fld id="{A70F403D-CDFE-4958-870A-1D5E46239E26}" type="slidenum">
              <a:rPr lang="en-GY" smtClean="0"/>
              <a:t>‹#›</a:t>
            </a:fld>
            <a:endParaRPr lang="en-GY"/>
          </a:p>
        </p:txBody>
      </p:sp>
    </p:spTree>
    <p:extLst>
      <p:ext uri="{BB962C8B-B14F-4D97-AF65-F5344CB8AC3E}">
        <p14:creationId xmlns:p14="http://schemas.microsoft.com/office/powerpoint/2010/main" val="33208594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B06C9-BFB1-4A72-BEF5-699FF8753F42}"/>
              </a:ext>
            </a:extLst>
          </p:cNvPr>
          <p:cNvSpPr>
            <a:spLocks noGrp="1"/>
          </p:cNvSpPr>
          <p:nvPr>
            <p:ph type="title"/>
          </p:nvPr>
        </p:nvSpPr>
        <p:spPr/>
        <p:txBody>
          <a:bodyPr/>
          <a:lstStyle/>
          <a:p>
            <a:r>
              <a:rPr lang="en-US"/>
              <a:t>Click to edit Master title style</a:t>
            </a:r>
            <a:endParaRPr lang="en-GY"/>
          </a:p>
        </p:txBody>
      </p:sp>
      <p:sp>
        <p:nvSpPr>
          <p:cNvPr id="3" name="Content Placeholder 2">
            <a:extLst>
              <a:ext uri="{FF2B5EF4-FFF2-40B4-BE49-F238E27FC236}">
                <a16:creationId xmlns:a16="http://schemas.microsoft.com/office/drawing/2014/main" id="{F5D430B1-A416-410E-9599-A6BBBC6C674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Y"/>
          </a:p>
        </p:txBody>
      </p:sp>
      <p:sp>
        <p:nvSpPr>
          <p:cNvPr id="4" name="Date Placeholder 3">
            <a:extLst>
              <a:ext uri="{FF2B5EF4-FFF2-40B4-BE49-F238E27FC236}">
                <a16:creationId xmlns:a16="http://schemas.microsoft.com/office/drawing/2014/main" id="{794C9902-4821-4E44-A2DF-A5D1F6644A5F}"/>
              </a:ext>
            </a:extLst>
          </p:cNvPr>
          <p:cNvSpPr>
            <a:spLocks noGrp="1"/>
          </p:cNvSpPr>
          <p:nvPr>
            <p:ph type="dt" sz="half" idx="10"/>
          </p:nvPr>
        </p:nvSpPr>
        <p:spPr/>
        <p:txBody>
          <a:bodyPr/>
          <a:lstStyle/>
          <a:p>
            <a:fld id="{16154C66-CFFF-4639-B69F-2E6A4F5C517C}" type="datetimeFigureOut">
              <a:rPr lang="en-GY" smtClean="0"/>
              <a:t>09/04/2024</a:t>
            </a:fld>
            <a:endParaRPr lang="en-GY"/>
          </a:p>
        </p:txBody>
      </p:sp>
      <p:sp>
        <p:nvSpPr>
          <p:cNvPr id="5" name="Footer Placeholder 4">
            <a:extLst>
              <a:ext uri="{FF2B5EF4-FFF2-40B4-BE49-F238E27FC236}">
                <a16:creationId xmlns:a16="http://schemas.microsoft.com/office/drawing/2014/main" id="{1ECD441F-AEDC-4403-B852-9E83F98D6856}"/>
              </a:ext>
            </a:extLst>
          </p:cNvPr>
          <p:cNvSpPr>
            <a:spLocks noGrp="1"/>
          </p:cNvSpPr>
          <p:nvPr>
            <p:ph type="ftr" sz="quarter" idx="11"/>
          </p:nvPr>
        </p:nvSpPr>
        <p:spPr/>
        <p:txBody>
          <a:bodyPr/>
          <a:lstStyle/>
          <a:p>
            <a:endParaRPr lang="en-GY"/>
          </a:p>
        </p:txBody>
      </p:sp>
      <p:sp>
        <p:nvSpPr>
          <p:cNvPr id="6" name="Slide Number Placeholder 5">
            <a:extLst>
              <a:ext uri="{FF2B5EF4-FFF2-40B4-BE49-F238E27FC236}">
                <a16:creationId xmlns:a16="http://schemas.microsoft.com/office/drawing/2014/main" id="{EA2706E3-B8FA-4F33-9046-2AF2F987430E}"/>
              </a:ext>
            </a:extLst>
          </p:cNvPr>
          <p:cNvSpPr>
            <a:spLocks noGrp="1"/>
          </p:cNvSpPr>
          <p:nvPr>
            <p:ph type="sldNum" sz="quarter" idx="12"/>
          </p:nvPr>
        </p:nvSpPr>
        <p:spPr/>
        <p:txBody>
          <a:bodyPr/>
          <a:lstStyle/>
          <a:p>
            <a:fld id="{A70F403D-CDFE-4958-870A-1D5E46239E26}" type="slidenum">
              <a:rPr lang="en-GY" smtClean="0"/>
              <a:t>‹#›</a:t>
            </a:fld>
            <a:endParaRPr lang="en-GY"/>
          </a:p>
        </p:txBody>
      </p:sp>
    </p:spTree>
    <p:extLst>
      <p:ext uri="{BB962C8B-B14F-4D97-AF65-F5344CB8AC3E}">
        <p14:creationId xmlns:p14="http://schemas.microsoft.com/office/powerpoint/2010/main" val="2661268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A2E2C-5F3A-465E-A692-C258649C81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Y"/>
          </a:p>
        </p:txBody>
      </p:sp>
      <p:sp>
        <p:nvSpPr>
          <p:cNvPr id="3" name="Text Placeholder 2">
            <a:extLst>
              <a:ext uri="{FF2B5EF4-FFF2-40B4-BE49-F238E27FC236}">
                <a16:creationId xmlns:a16="http://schemas.microsoft.com/office/drawing/2014/main" id="{13F105CE-E039-4576-972B-860141048BB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F9A68D7-A6E3-4314-8BB1-CAF1A100E7CD}"/>
              </a:ext>
            </a:extLst>
          </p:cNvPr>
          <p:cNvSpPr>
            <a:spLocks noGrp="1"/>
          </p:cNvSpPr>
          <p:nvPr>
            <p:ph type="dt" sz="half" idx="10"/>
          </p:nvPr>
        </p:nvSpPr>
        <p:spPr/>
        <p:txBody>
          <a:bodyPr/>
          <a:lstStyle/>
          <a:p>
            <a:fld id="{16154C66-CFFF-4639-B69F-2E6A4F5C517C}" type="datetimeFigureOut">
              <a:rPr lang="en-GY" smtClean="0"/>
              <a:t>09/04/2024</a:t>
            </a:fld>
            <a:endParaRPr lang="en-GY"/>
          </a:p>
        </p:txBody>
      </p:sp>
      <p:sp>
        <p:nvSpPr>
          <p:cNvPr id="5" name="Footer Placeholder 4">
            <a:extLst>
              <a:ext uri="{FF2B5EF4-FFF2-40B4-BE49-F238E27FC236}">
                <a16:creationId xmlns:a16="http://schemas.microsoft.com/office/drawing/2014/main" id="{1F0F1438-E757-4B93-A4B2-8A494CD6D3CC}"/>
              </a:ext>
            </a:extLst>
          </p:cNvPr>
          <p:cNvSpPr>
            <a:spLocks noGrp="1"/>
          </p:cNvSpPr>
          <p:nvPr>
            <p:ph type="ftr" sz="quarter" idx="11"/>
          </p:nvPr>
        </p:nvSpPr>
        <p:spPr/>
        <p:txBody>
          <a:bodyPr/>
          <a:lstStyle/>
          <a:p>
            <a:endParaRPr lang="en-GY"/>
          </a:p>
        </p:txBody>
      </p:sp>
      <p:sp>
        <p:nvSpPr>
          <p:cNvPr id="6" name="Slide Number Placeholder 5">
            <a:extLst>
              <a:ext uri="{FF2B5EF4-FFF2-40B4-BE49-F238E27FC236}">
                <a16:creationId xmlns:a16="http://schemas.microsoft.com/office/drawing/2014/main" id="{576A83E7-061E-44A6-9AF9-FD36BE524E50}"/>
              </a:ext>
            </a:extLst>
          </p:cNvPr>
          <p:cNvSpPr>
            <a:spLocks noGrp="1"/>
          </p:cNvSpPr>
          <p:nvPr>
            <p:ph type="sldNum" sz="quarter" idx="12"/>
          </p:nvPr>
        </p:nvSpPr>
        <p:spPr/>
        <p:txBody>
          <a:bodyPr/>
          <a:lstStyle/>
          <a:p>
            <a:fld id="{A70F403D-CDFE-4958-870A-1D5E46239E26}" type="slidenum">
              <a:rPr lang="en-GY" smtClean="0"/>
              <a:t>‹#›</a:t>
            </a:fld>
            <a:endParaRPr lang="en-GY"/>
          </a:p>
        </p:txBody>
      </p:sp>
    </p:spTree>
    <p:extLst>
      <p:ext uri="{BB962C8B-B14F-4D97-AF65-F5344CB8AC3E}">
        <p14:creationId xmlns:p14="http://schemas.microsoft.com/office/powerpoint/2010/main" val="38422677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3DCC1-FE91-4A79-A975-AC003F6CFB4B}"/>
              </a:ext>
            </a:extLst>
          </p:cNvPr>
          <p:cNvSpPr>
            <a:spLocks noGrp="1"/>
          </p:cNvSpPr>
          <p:nvPr>
            <p:ph type="title"/>
          </p:nvPr>
        </p:nvSpPr>
        <p:spPr/>
        <p:txBody>
          <a:bodyPr/>
          <a:lstStyle/>
          <a:p>
            <a:r>
              <a:rPr lang="en-US"/>
              <a:t>Click to edit Master title style</a:t>
            </a:r>
            <a:endParaRPr lang="en-GY"/>
          </a:p>
        </p:txBody>
      </p:sp>
      <p:sp>
        <p:nvSpPr>
          <p:cNvPr id="3" name="Content Placeholder 2">
            <a:extLst>
              <a:ext uri="{FF2B5EF4-FFF2-40B4-BE49-F238E27FC236}">
                <a16:creationId xmlns:a16="http://schemas.microsoft.com/office/drawing/2014/main" id="{62CC98C7-7EED-49F2-A7BB-451218237AC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Y"/>
          </a:p>
        </p:txBody>
      </p:sp>
      <p:sp>
        <p:nvSpPr>
          <p:cNvPr id="4" name="Content Placeholder 3">
            <a:extLst>
              <a:ext uri="{FF2B5EF4-FFF2-40B4-BE49-F238E27FC236}">
                <a16:creationId xmlns:a16="http://schemas.microsoft.com/office/drawing/2014/main" id="{AACD56F7-2C4E-4C10-88EA-4F2F804EE7F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Y"/>
          </a:p>
        </p:txBody>
      </p:sp>
      <p:sp>
        <p:nvSpPr>
          <p:cNvPr id="5" name="Date Placeholder 4">
            <a:extLst>
              <a:ext uri="{FF2B5EF4-FFF2-40B4-BE49-F238E27FC236}">
                <a16:creationId xmlns:a16="http://schemas.microsoft.com/office/drawing/2014/main" id="{31CE3CD0-BD1F-4306-8606-3B9474E41B35}"/>
              </a:ext>
            </a:extLst>
          </p:cNvPr>
          <p:cNvSpPr>
            <a:spLocks noGrp="1"/>
          </p:cNvSpPr>
          <p:nvPr>
            <p:ph type="dt" sz="half" idx="10"/>
          </p:nvPr>
        </p:nvSpPr>
        <p:spPr/>
        <p:txBody>
          <a:bodyPr/>
          <a:lstStyle/>
          <a:p>
            <a:fld id="{16154C66-CFFF-4639-B69F-2E6A4F5C517C}" type="datetimeFigureOut">
              <a:rPr lang="en-GY" smtClean="0"/>
              <a:t>09/04/2024</a:t>
            </a:fld>
            <a:endParaRPr lang="en-GY"/>
          </a:p>
        </p:txBody>
      </p:sp>
      <p:sp>
        <p:nvSpPr>
          <p:cNvPr id="6" name="Footer Placeholder 5">
            <a:extLst>
              <a:ext uri="{FF2B5EF4-FFF2-40B4-BE49-F238E27FC236}">
                <a16:creationId xmlns:a16="http://schemas.microsoft.com/office/drawing/2014/main" id="{4FFCB4DF-D0D5-4260-BBDD-624DB440F99C}"/>
              </a:ext>
            </a:extLst>
          </p:cNvPr>
          <p:cNvSpPr>
            <a:spLocks noGrp="1"/>
          </p:cNvSpPr>
          <p:nvPr>
            <p:ph type="ftr" sz="quarter" idx="11"/>
          </p:nvPr>
        </p:nvSpPr>
        <p:spPr/>
        <p:txBody>
          <a:bodyPr/>
          <a:lstStyle/>
          <a:p>
            <a:endParaRPr lang="en-GY"/>
          </a:p>
        </p:txBody>
      </p:sp>
      <p:sp>
        <p:nvSpPr>
          <p:cNvPr id="7" name="Slide Number Placeholder 6">
            <a:extLst>
              <a:ext uri="{FF2B5EF4-FFF2-40B4-BE49-F238E27FC236}">
                <a16:creationId xmlns:a16="http://schemas.microsoft.com/office/drawing/2014/main" id="{95035380-CE78-4F51-99A0-7544DD5B7BC3}"/>
              </a:ext>
            </a:extLst>
          </p:cNvPr>
          <p:cNvSpPr>
            <a:spLocks noGrp="1"/>
          </p:cNvSpPr>
          <p:nvPr>
            <p:ph type="sldNum" sz="quarter" idx="12"/>
          </p:nvPr>
        </p:nvSpPr>
        <p:spPr/>
        <p:txBody>
          <a:bodyPr/>
          <a:lstStyle/>
          <a:p>
            <a:fld id="{A70F403D-CDFE-4958-870A-1D5E46239E26}" type="slidenum">
              <a:rPr lang="en-GY" smtClean="0"/>
              <a:t>‹#›</a:t>
            </a:fld>
            <a:endParaRPr lang="en-GY"/>
          </a:p>
        </p:txBody>
      </p:sp>
    </p:spTree>
    <p:extLst>
      <p:ext uri="{BB962C8B-B14F-4D97-AF65-F5344CB8AC3E}">
        <p14:creationId xmlns:p14="http://schemas.microsoft.com/office/powerpoint/2010/main" val="14207534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086D1-EA71-4BEF-903F-AC1C2087EECB}"/>
              </a:ext>
            </a:extLst>
          </p:cNvPr>
          <p:cNvSpPr>
            <a:spLocks noGrp="1"/>
          </p:cNvSpPr>
          <p:nvPr>
            <p:ph type="title"/>
          </p:nvPr>
        </p:nvSpPr>
        <p:spPr>
          <a:xfrm>
            <a:off x="839788" y="365125"/>
            <a:ext cx="10515600" cy="1325563"/>
          </a:xfrm>
        </p:spPr>
        <p:txBody>
          <a:bodyPr/>
          <a:lstStyle/>
          <a:p>
            <a:r>
              <a:rPr lang="en-US"/>
              <a:t>Click to edit Master title style</a:t>
            </a:r>
            <a:endParaRPr lang="en-GY"/>
          </a:p>
        </p:txBody>
      </p:sp>
      <p:sp>
        <p:nvSpPr>
          <p:cNvPr id="3" name="Text Placeholder 2">
            <a:extLst>
              <a:ext uri="{FF2B5EF4-FFF2-40B4-BE49-F238E27FC236}">
                <a16:creationId xmlns:a16="http://schemas.microsoft.com/office/drawing/2014/main" id="{4D4B2429-2B13-4E5E-89A4-D4DD798097C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2DC600B-99A2-47E2-B658-BD6C0854261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Y"/>
          </a:p>
        </p:txBody>
      </p:sp>
      <p:sp>
        <p:nvSpPr>
          <p:cNvPr id="5" name="Text Placeholder 4">
            <a:extLst>
              <a:ext uri="{FF2B5EF4-FFF2-40B4-BE49-F238E27FC236}">
                <a16:creationId xmlns:a16="http://schemas.microsoft.com/office/drawing/2014/main" id="{93FE621F-272F-430B-8F38-37F7F59A467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A9BA99E-7D8E-44F8-BFBB-F62390C7619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Y"/>
          </a:p>
        </p:txBody>
      </p:sp>
      <p:sp>
        <p:nvSpPr>
          <p:cNvPr id="7" name="Date Placeholder 6">
            <a:extLst>
              <a:ext uri="{FF2B5EF4-FFF2-40B4-BE49-F238E27FC236}">
                <a16:creationId xmlns:a16="http://schemas.microsoft.com/office/drawing/2014/main" id="{8E591FEE-AD16-47C4-BEFC-A1071F071505}"/>
              </a:ext>
            </a:extLst>
          </p:cNvPr>
          <p:cNvSpPr>
            <a:spLocks noGrp="1"/>
          </p:cNvSpPr>
          <p:nvPr>
            <p:ph type="dt" sz="half" idx="10"/>
          </p:nvPr>
        </p:nvSpPr>
        <p:spPr/>
        <p:txBody>
          <a:bodyPr/>
          <a:lstStyle/>
          <a:p>
            <a:fld id="{16154C66-CFFF-4639-B69F-2E6A4F5C517C}" type="datetimeFigureOut">
              <a:rPr lang="en-GY" smtClean="0"/>
              <a:t>09/04/2024</a:t>
            </a:fld>
            <a:endParaRPr lang="en-GY"/>
          </a:p>
        </p:txBody>
      </p:sp>
      <p:sp>
        <p:nvSpPr>
          <p:cNvPr id="8" name="Footer Placeholder 7">
            <a:extLst>
              <a:ext uri="{FF2B5EF4-FFF2-40B4-BE49-F238E27FC236}">
                <a16:creationId xmlns:a16="http://schemas.microsoft.com/office/drawing/2014/main" id="{F7841B86-B693-429F-AF01-23106CCF382D}"/>
              </a:ext>
            </a:extLst>
          </p:cNvPr>
          <p:cNvSpPr>
            <a:spLocks noGrp="1"/>
          </p:cNvSpPr>
          <p:nvPr>
            <p:ph type="ftr" sz="quarter" idx="11"/>
          </p:nvPr>
        </p:nvSpPr>
        <p:spPr/>
        <p:txBody>
          <a:bodyPr/>
          <a:lstStyle/>
          <a:p>
            <a:endParaRPr lang="en-GY"/>
          </a:p>
        </p:txBody>
      </p:sp>
      <p:sp>
        <p:nvSpPr>
          <p:cNvPr id="9" name="Slide Number Placeholder 8">
            <a:extLst>
              <a:ext uri="{FF2B5EF4-FFF2-40B4-BE49-F238E27FC236}">
                <a16:creationId xmlns:a16="http://schemas.microsoft.com/office/drawing/2014/main" id="{C2912FDA-BEA8-470D-BA03-844ACDDA2641}"/>
              </a:ext>
            </a:extLst>
          </p:cNvPr>
          <p:cNvSpPr>
            <a:spLocks noGrp="1"/>
          </p:cNvSpPr>
          <p:nvPr>
            <p:ph type="sldNum" sz="quarter" idx="12"/>
          </p:nvPr>
        </p:nvSpPr>
        <p:spPr/>
        <p:txBody>
          <a:bodyPr/>
          <a:lstStyle/>
          <a:p>
            <a:fld id="{A70F403D-CDFE-4958-870A-1D5E46239E26}" type="slidenum">
              <a:rPr lang="en-GY" smtClean="0"/>
              <a:t>‹#›</a:t>
            </a:fld>
            <a:endParaRPr lang="en-GY"/>
          </a:p>
        </p:txBody>
      </p:sp>
    </p:spTree>
    <p:extLst>
      <p:ext uri="{BB962C8B-B14F-4D97-AF65-F5344CB8AC3E}">
        <p14:creationId xmlns:p14="http://schemas.microsoft.com/office/powerpoint/2010/main" val="21080056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CF1B3-0E28-47D0-AF43-EE998B677913}"/>
              </a:ext>
            </a:extLst>
          </p:cNvPr>
          <p:cNvSpPr>
            <a:spLocks noGrp="1"/>
          </p:cNvSpPr>
          <p:nvPr>
            <p:ph type="title"/>
          </p:nvPr>
        </p:nvSpPr>
        <p:spPr/>
        <p:txBody>
          <a:bodyPr/>
          <a:lstStyle/>
          <a:p>
            <a:r>
              <a:rPr lang="en-US"/>
              <a:t>Click to edit Master title style</a:t>
            </a:r>
            <a:endParaRPr lang="en-GY"/>
          </a:p>
        </p:txBody>
      </p:sp>
      <p:sp>
        <p:nvSpPr>
          <p:cNvPr id="3" name="Date Placeholder 2">
            <a:extLst>
              <a:ext uri="{FF2B5EF4-FFF2-40B4-BE49-F238E27FC236}">
                <a16:creationId xmlns:a16="http://schemas.microsoft.com/office/drawing/2014/main" id="{7EF99468-62C7-4633-955E-73860124A2F0}"/>
              </a:ext>
            </a:extLst>
          </p:cNvPr>
          <p:cNvSpPr>
            <a:spLocks noGrp="1"/>
          </p:cNvSpPr>
          <p:nvPr>
            <p:ph type="dt" sz="half" idx="10"/>
          </p:nvPr>
        </p:nvSpPr>
        <p:spPr/>
        <p:txBody>
          <a:bodyPr/>
          <a:lstStyle/>
          <a:p>
            <a:fld id="{16154C66-CFFF-4639-B69F-2E6A4F5C517C}" type="datetimeFigureOut">
              <a:rPr lang="en-GY" smtClean="0"/>
              <a:t>09/04/2024</a:t>
            </a:fld>
            <a:endParaRPr lang="en-GY"/>
          </a:p>
        </p:txBody>
      </p:sp>
      <p:sp>
        <p:nvSpPr>
          <p:cNvPr id="4" name="Footer Placeholder 3">
            <a:extLst>
              <a:ext uri="{FF2B5EF4-FFF2-40B4-BE49-F238E27FC236}">
                <a16:creationId xmlns:a16="http://schemas.microsoft.com/office/drawing/2014/main" id="{CA60A363-6C5A-4DED-9228-128388504DE8}"/>
              </a:ext>
            </a:extLst>
          </p:cNvPr>
          <p:cNvSpPr>
            <a:spLocks noGrp="1"/>
          </p:cNvSpPr>
          <p:nvPr>
            <p:ph type="ftr" sz="quarter" idx="11"/>
          </p:nvPr>
        </p:nvSpPr>
        <p:spPr/>
        <p:txBody>
          <a:bodyPr/>
          <a:lstStyle/>
          <a:p>
            <a:endParaRPr lang="en-GY"/>
          </a:p>
        </p:txBody>
      </p:sp>
      <p:sp>
        <p:nvSpPr>
          <p:cNvPr id="5" name="Slide Number Placeholder 4">
            <a:extLst>
              <a:ext uri="{FF2B5EF4-FFF2-40B4-BE49-F238E27FC236}">
                <a16:creationId xmlns:a16="http://schemas.microsoft.com/office/drawing/2014/main" id="{A499BFDD-E616-43DE-BA6A-B7D5E5AF996E}"/>
              </a:ext>
            </a:extLst>
          </p:cNvPr>
          <p:cNvSpPr>
            <a:spLocks noGrp="1"/>
          </p:cNvSpPr>
          <p:nvPr>
            <p:ph type="sldNum" sz="quarter" idx="12"/>
          </p:nvPr>
        </p:nvSpPr>
        <p:spPr/>
        <p:txBody>
          <a:bodyPr/>
          <a:lstStyle/>
          <a:p>
            <a:fld id="{A70F403D-CDFE-4958-870A-1D5E46239E26}" type="slidenum">
              <a:rPr lang="en-GY" smtClean="0"/>
              <a:t>‹#›</a:t>
            </a:fld>
            <a:endParaRPr lang="en-GY"/>
          </a:p>
        </p:txBody>
      </p:sp>
    </p:spTree>
    <p:extLst>
      <p:ext uri="{BB962C8B-B14F-4D97-AF65-F5344CB8AC3E}">
        <p14:creationId xmlns:p14="http://schemas.microsoft.com/office/powerpoint/2010/main" val="33056816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233EA83-4F4C-4CB6-BF27-8DD2C117DFA5}"/>
              </a:ext>
            </a:extLst>
          </p:cNvPr>
          <p:cNvSpPr>
            <a:spLocks noGrp="1"/>
          </p:cNvSpPr>
          <p:nvPr>
            <p:ph type="dt" sz="half" idx="10"/>
          </p:nvPr>
        </p:nvSpPr>
        <p:spPr/>
        <p:txBody>
          <a:bodyPr/>
          <a:lstStyle/>
          <a:p>
            <a:fld id="{16154C66-CFFF-4639-B69F-2E6A4F5C517C}" type="datetimeFigureOut">
              <a:rPr lang="en-GY" smtClean="0"/>
              <a:t>09/04/2024</a:t>
            </a:fld>
            <a:endParaRPr lang="en-GY"/>
          </a:p>
        </p:txBody>
      </p:sp>
      <p:sp>
        <p:nvSpPr>
          <p:cNvPr id="3" name="Footer Placeholder 2">
            <a:extLst>
              <a:ext uri="{FF2B5EF4-FFF2-40B4-BE49-F238E27FC236}">
                <a16:creationId xmlns:a16="http://schemas.microsoft.com/office/drawing/2014/main" id="{61D1B2BE-B484-48E8-898E-317792C2AE84}"/>
              </a:ext>
            </a:extLst>
          </p:cNvPr>
          <p:cNvSpPr>
            <a:spLocks noGrp="1"/>
          </p:cNvSpPr>
          <p:nvPr>
            <p:ph type="ftr" sz="quarter" idx="11"/>
          </p:nvPr>
        </p:nvSpPr>
        <p:spPr/>
        <p:txBody>
          <a:bodyPr/>
          <a:lstStyle/>
          <a:p>
            <a:endParaRPr lang="en-GY"/>
          </a:p>
        </p:txBody>
      </p:sp>
      <p:sp>
        <p:nvSpPr>
          <p:cNvPr id="4" name="Slide Number Placeholder 3">
            <a:extLst>
              <a:ext uri="{FF2B5EF4-FFF2-40B4-BE49-F238E27FC236}">
                <a16:creationId xmlns:a16="http://schemas.microsoft.com/office/drawing/2014/main" id="{1D2CD57F-DDA8-41C6-815C-CD11EA19EDA9}"/>
              </a:ext>
            </a:extLst>
          </p:cNvPr>
          <p:cNvSpPr>
            <a:spLocks noGrp="1"/>
          </p:cNvSpPr>
          <p:nvPr>
            <p:ph type="sldNum" sz="quarter" idx="12"/>
          </p:nvPr>
        </p:nvSpPr>
        <p:spPr/>
        <p:txBody>
          <a:bodyPr/>
          <a:lstStyle/>
          <a:p>
            <a:fld id="{A70F403D-CDFE-4958-870A-1D5E46239E26}" type="slidenum">
              <a:rPr lang="en-GY" smtClean="0"/>
              <a:t>‹#›</a:t>
            </a:fld>
            <a:endParaRPr lang="en-GY"/>
          </a:p>
        </p:txBody>
      </p:sp>
    </p:spTree>
    <p:extLst>
      <p:ext uri="{BB962C8B-B14F-4D97-AF65-F5344CB8AC3E}">
        <p14:creationId xmlns:p14="http://schemas.microsoft.com/office/powerpoint/2010/main" val="24458220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8180C-0969-4031-810E-58E05CEB6A1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Y"/>
          </a:p>
        </p:txBody>
      </p:sp>
      <p:sp>
        <p:nvSpPr>
          <p:cNvPr id="3" name="Content Placeholder 2">
            <a:extLst>
              <a:ext uri="{FF2B5EF4-FFF2-40B4-BE49-F238E27FC236}">
                <a16:creationId xmlns:a16="http://schemas.microsoft.com/office/drawing/2014/main" id="{54A31921-5145-42E9-B7DE-F0EA5CA076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Y"/>
          </a:p>
        </p:txBody>
      </p:sp>
      <p:sp>
        <p:nvSpPr>
          <p:cNvPr id="4" name="Text Placeholder 3">
            <a:extLst>
              <a:ext uri="{FF2B5EF4-FFF2-40B4-BE49-F238E27FC236}">
                <a16:creationId xmlns:a16="http://schemas.microsoft.com/office/drawing/2014/main" id="{1E00A10A-6AB0-4167-A6F6-7A12544701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DA845A9-303C-4434-AC94-0056787AC69F}"/>
              </a:ext>
            </a:extLst>
          </p:cNvPr>
          <p:cNvSpPr>
            <a:spLocks noGrp="1"/>
          </p:cNvSpPr>
          <p:nvPr>
            <p:ph type="dt" sz="half" idx="10"/>
          </p:nvPr>
        </p:nvSpPr>
        <p:spPr/>
        <p:txBody>
          <a:bodyPr/>
          <a:lstStyle/>
          <a:p>
            <a:fld id="{16154C66-CFFF-4639-B69F-2E6A4F5C517C}" type="datetimeFigureOut">
              <a:rPr lang="en-GY" smtClean="0"/>
              <a:t>09/04/2024</a:t>
            </a:fld>
            <a:endParaRPr lang="en-GY"/>
          </a:p>
        </p:txBody>
      </p:sp>
      <p:sp>
        <p:nvSpPr>
          <p:cNvPr id="6" name="Footer Placeholder 5">
            <a:extLst>
              <a:ext uri="{FF2B5EF4-FFF2-40B4-BE49-F238E27FC236}">
                <a16:creationId xmlns:a16="http://schemas.microsoft.com/office/drawing/2014/main" id="{A716394C-7892-449B-8A4E-BC13AA41EEA1}"/>
              </a:ext>
            </a:extLst>
          </p:cNvPr>
          <p:cNvSpPr>
            <a:spLocks noGrp="1"/>
          </p:cNvSpPr>
          <p:nvPr>
            <p:ph type="ftr" sz="quarter" idx="11"/>
          </p:nvPr>
        </p:nvSpPr>
        <p:spPr/>
        <p:txBody>
          <a:bodyPr/>
          <a:lstStyle/>
          <a:p>
            <a:endParaRPr lang="en-GY"/>
          </a:p>
        </p:txBody>
      </p:sp>
      <p:sp>
        <p:nvSpPr>
          <p:cNvPr id="7" name="Slide Number Placeholder 6">
            <a:extLst>
              <a:ext uri="{FF2B5EF4-FFF2-40B4-BE49-F238E27FC236}">
                <a16:creationId xmlns:a16="http://schemas.microsoft.com/office/drawing/2014/main" id="{C6BBB0FF-18FB-4720-8F47-341B8B6A58CB}"/>
              </a:ext>
            </a:extLst>
          </p:cNvPr>
          <p:cNvSpPr>
            <a:spLocks noGrp="1"/>
          </p:cNvSpPr>
          <p:nvPr>
            <p:ph type="sldNum" sz="quarter" idx="12"/>
          </p:nvPr>
        </p:nvSpPr>
        <p:spPr/>
        <p:txBody>
          <a:bodyPr/>
          <a:lstStyle/>
          <a:p>
            <a:fld id="{A70F403D-CDFE-4958-870A-1D5E46239E26}" type="slidenum">
              <a:rPr lang="en-GY" smtClean="0"/>
              <a:t>‹#›</a:t>
            </a:fld>
            <a:endParaRPr lang="en-GY"/>
          </a:p>
        </p:txBody>
      </p:sp>
    </p:spTree>
    <p:extLst>
      <p:ext uri="{BB962C8B-B14F-4D97-AF65-F5344CB8AC3E}">
        <p14:creationId xmlns:p14="http://schemas.microsoft.com/office/powerpoint/2010/main" val="22339454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63A54-3F13-44C2-8E51-BF14C4B349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Y"/>
          </a:p>
        </p:txBody>
      </p:sp>
      <p:sp>
        <p:nvSpPr>
          <p:cNvPr id="3" name="Picture Placeholder 2">
            <a:extLst>
              <a:ext uri="{FF2B5EF4-FFF2-40B4-BE49-F238E27FC236}">
                <a16:creationId xmlns:a16="http://schemas.microsoft.com/office/drawing/2014/main" id="{909BB590-263D-4477-B98A-FA176E9A2B4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Y"/>
          </a:p>
        </p:txBody>
      </p:sp>
      <p:sp>
        <p:nvSpPr>
          <p:cNvPr id="4" name="Text Placeholder 3">
            <a:extLst>
              <a:ext uri="{FF2B5EF4-FFF2-40B4-BE49-F238E27FC236}">
                <a16:creationId xmlns:a16="http://schemas.microsoft.com/office/drawing/2014/main" id="{5D73ABCC-472B-4F21-940C-7BE65A7247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9D05F34-0FFA-4198-824E-5BC2E94DC35E}"/>
              </a:ext>
            </a:extLst>
          </p:cNvPr>
          <p:cNvSpPr>
            <a:spLocks noGrp="1"/>
          </p:cNvSpPr>
          <p:nvPr>
            <p:ph type="dt" sz="half" idx="10"/>
          </p:nvPr>
        </p:nvSpPr>
        <p:spPr/>
        <p:txBody>
          <a:bodyPr/>
          <a:lstStyle/>
          <a:p>
            <a:fld id="{16154C66-CFFF-4639-B69F-2E6A4F5C517C}" type="datetimeFigureOut">
              <a:rPr lang="en-GY" smtClean="0"/>
              <a:t>09/04/2024</a:t>
            </a:fld>
            <a:endParaRPr lang="en-GY"/>
          </a:p>
        </p:txBody>
      </p:sp>
      <p:sp>
        <p:nvSpPr>
          <p:cNvPr id="6" name="Footer Placeholder 5">
            <a:extLst>
              <a:ext uri="{FF2B5EF4-FFF2-40B4-BE49-F238E27FC236}">
                <a16:creationId xmlns:a16="http://schemas.microsoft.com/office/drawing/2014/main" id="{A70B3A9F-595A-4E26-B0AF-5A4B2E888E32}"/>
              </a:ext>
            </a:extLst>
          </p:cNvPr>
          <p:cNvSpPr>
            <a:spLocks noGrp="1"/>
          </p:cNvSpPr>
          <p:nvPr>
            <p:ph type="ftr" sz="quarter" idx="11"/>
          </p:nvPr>
        </p:nvSpPr>
        <p:spPr/>
        <p:txBody>
          <a:bodyPr/>
          <a:lstStyle/>
          <a:p>
            <a:endParaRPr lang="en-GY"/>
          </a:p>
        </p:txBody>
      </p:sp>
      <p:sp>
        <p:nvSpPr>
          <p:cNvPr id="7" name="Slide Number Placeholder 6">
            <a:extLst>
              <a:ext uri="{FF2B5EF4-FFF2-40B4-BE49-F238E27FC236}">
                <a16:creationId xmlns:a16="http://schemas.microsoft.com/office/drawing/2014/main" id="{79888433-FA79-4A3A-96F5-4EB2AA4B4D9B}"/>
              </a:ext>
            </a:extLst>
          </p:cNvPr>
          <p:cNvSpPr>
            <a:spLocks noGrp="1"/>
          </p:cNvSpPr>
          <p:nvPr>
            <p:ph type="sldNum" sz="quarter" idx="12"/>
          </p:nvPr>
        </p:nvSpPr>
        <p:spPr/>
        <p:txBody>
          <a:bodyPr/>
          <a:lstStyle/>
          <a:p>
            <a:fld id="{A70F403D-CDFE-4958-870A-1D5E46239E26}" type="slidenum">
              <a:rPr lang="en-GY" smtClean="0"/>
              <a:t>‹#›</a:t>
            </a:fld>
            <a:endParaRPr lang="en-GY"/>
          </a:p>
        </p:txBody>
      </p:sp>
    </p:spTree>
    <p:extLst>
      <p:ext uri="{BB962C8B-B14F-4D97-AF65-F5344CB8AC3E}">
        <p14:creationId xmlns:p14="http://schemas.microsoft.com/office/powerpoint/2010/main" val="25703322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945678F-B926-4FCD-92DF-7CD75C96F1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Y"/>
          </a:p>
        </p:txBody>
      </p:sp>
      <p:sp>
        <p:nvSpPr>
          <p:cNvPr id="3" name="Text Placeholder 2">
            <a:extLst>
              <a:ext uri="{FF2B5EF4-FFF2-40B4-BE49-F238E27FC236}">
                <a16:creationId xmlns:a16="http://schemas.microsoft.com/office/drawing/2014/main" id="{821745AE-0DFC-4F28-BAD8-B2A4D4A2F2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Y"/>
          </a:p>
        </p:txBody>
      </p:sp>
      <p:sp>
        <p:nvSpPr>
          <p:cNvPr id="4" name="Date Placeholder 3">
            <a:extLst>
              <a:ext uri="{FF2B5EF4-FFF2-40B4-BE49-F238E27FC236}">
                <a16:creationId xmlns:a16="http://schemas.microsoft.com/office/drawing/2014/main" id="{AAD1D794-2EBE-48CA-BAF4-BA0CBE88B9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154C66-CFFF-4639-B69F-2E6A4F5C517C}" type="datetimeFigureOut">
              <a:rPr lang="en-GY" smtClean="0"/>
              <a:t>09/04/2024</a:t>
            </a:fld>
            <a:endParaRPr lang="en-GY"/>
          </a:p>
        </p:txBody>
      </p:sp>
      <p:sp>
        <p:nvSpPr>
          <p:cNvPr id="5" name="Footer Placeholder 4">
            <a:extLst>
              <a:ext uri="{FF2B5EF4-FFF2-40B4-BE49-F238E27FC236}">
                <a16:creationId xmlns:a16="http://schemas.microsoft.com/office/drawing/2014/main" id="{96D270E7-8501-477A-9874-1CDA592397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Y"/>
          </a:p>
        </p:txBody>
      </p:sp>
      <p:sp>
        <p:nvSpPr>
          <p:cNvPr id="6" name="Slide Number Placeholder 5">
            <a:extLst>
              <a:ext uri="{FF2B5EF4-FFF2-40B4-BE49-F238E27FC236}">
                <a16:creationId xmlns:a16="http://schemas.microsoft.com/office/drawing/2014/main" id="{E37C604F-E7FF-40FC-9665-71013888FD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0F403D-CDFE-4958-870A-1D5E46239E26}" type="slidenum">
              <a:rPr lang="en-GY" smtClean="0"/>
              <a:t>‹#›</a:t>
            </a:fld>
            <a:endParaRPr lang="en-GY"/>
          </a:p>
        </p:txBody>
      </p:sp>
    </p:spTree>
    <p:extLst>
      <p:ext uri="{BB962C8B-B14F-4D97-AF65-F5344CB8AC3E}">
        <p14:creationId xmlns:p14="http://schemas.microsoft.com/office/powerpoint/2010/main" val="17300079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Y"/>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www.linkedin.com/in/david-zhou-ba82233/" TargetMode="Externa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hyperlink" Target="https://www.linkedin.com/in/eva-wang-472777/" TargetMode="Externa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hyperlink" Target="https://www.linkedin.com/in/frank-yao-20000101/" TargetMode="Externa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hyperlink" Target="https://url.usb.m.mimecastprotect.com/s/jbnAC0AjL7t6OkZAIwfku9Vthz?domain=linkedin.com" TargetMode="Externa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hyperlink" Target="https://www.linkedin.com/in/lihong-wang-b9756717/" TargetMode="Externa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22EB5-051E-4D7D-ABED-22E2BC6C536A}"/>
              </a:ext>
            </a:extLst>
          </p:cNvPr>
          <p:cNvSpPr>
            <a:spLocks noGrp="1"/>
          </p:cNvSpPr>
          <p:nvPr>
            <p:ph type="title"/>
          </p:nvPr>
        </p:nvSpPr>
        <p:spPr>
          <a:xfrm>
            <a:off x="1324884" y="3274889"/>
            <a:ext cx="2794355" cy="974324"/>
          </a:xfrm>
        </p:spPr>
        <p:txBody>
          <a:bodyPr/>
          <a:lstStyle/>
          <a:p>
            <a:r>
              <a:rPr lang="en-US" b="1" dirty="0"/>
              <a:t>David Zhou</a:t>
            </a:r>
            <a:br>
              <a:rPr lang="en-US" dirty="0"/>
            </a:br>
            <a:r>
              <a:rPr lang="en-US" dirty="0"/>
              <a:t>CEO / Director</a:t>
            </a:r>
            <a:endParaRPr lang="en-GY" dirty="0"/>
          </a:p>
        </p:txBody>
      </p:sp>
      <p:sp>
        <p:nvSpPr>
          <p:cNvPr id="3" name="Content Placeholder 2">
            <a:extLst>
              <a:ext uri="{FF2B5EF4-FFF2-40B4-BE49-F238E27FC236}">
                <a16:creationId xmlns:a16="http://schemas.microsoft.com/office/drawing/2014/main" id="{0A02D8D7-3C4A-403D-B99C-F813DDAECCCD}"/>
              </a:ext>
            </a:extLst>
          </p:cNvPr>
          <p:cNvSpPr>
            <a:spLocks noGrp="1"/>
          </p:cNvSpPr>
          <p:nvPr>
            <p:ph idx="1"/>
          </p:nvPr>
        </p:nvSpPr>
        <p:spPr>
          <a:xfrm>
            <a:off x="4623895" y="1947431"/>
            <a:ext cx="6172200" cy="2963138"/>
          </a:xfrm>
        </p:spPr>
        <p:txBody>
          <a:bodyPr>
            <a:normAutofit/>
          </a:bodyPr>
          <a:lstStyle/>
          <a:p>
            <a:pPr marL="0" indent="0" algn="just">
              <a:buNone/>
            </a:pPr>
            <a:r>
              <a:rPr lang="en-US" sz="2000" b="0" i="0" dirty="0">
                <a:solidFill>
                  <a:srgbClr val="314A56"/>
                </a:solidFill>
                <a:effectLst/>
              </a:rPr>
              <a:t>David, co-founder and CEO of VXI Global Solutions, is primarily responsible for operational steering, strategic planning, investments in new technologies, and key client relationships. David has helped the company grow into a leading provider BPO and ITO services from its humble beginnings in 1998.</a:t>
            </a:r>
          </a:p>
          <a:p>
            <a:pPr marL="0" indent="0" algn="just">
              <a:buNone/>
            </a:pPr>
            <a:r>
              <a:rPr lang="en-US" sz="2000" b="0" i="0" dirty="0">
                <a:solidFill>
                  <a:srgbClr val="314A56"/>
                </a:solidFill>
                <a:effectLst/>
              </a:rPr>
              <a:t>David holds a Master’s Degree in Nuclear Physics from the Institute of Plasma Physics, and an MBA from Pepperdine University.</a:t>
            </a:r>
          </a:p>
        </p:txBody>
      </p:sp>
      <p:sp>
        <p:nvSpPr>
          <p:cNvPr id="5" name="Oval 4">
            <a:extLst>
              <a:ext uri="{FF2B5EF4-FFF2-40B4-BE49-F238E27FC236}">
                <a16:creationId xmlns:a16="http://schemas.microsoft.com/office/drawing/2014/main" id="{35FC7139-F4E8-4A56-83F7-0DE29E14756B}"/>
              </a:ext>
            </a:extLst>
          </p:cNvPr>
          <p:cNvSpPr/>
          <p:nvPr/>
        </p:nvSpPr>
        <p:spPr>
          <a:xfrm>
            <a:off x="1225118" y="753631"/>
            <a:ext cx="2387600" cy="2387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Y"/>
          </a:p>
        </p:txBody>
      </p:sp>
      <p:sp>
        <p:nvSpPr>
          <p:cNvPr id="6" name="Title 1">
            <a:extLst>
              <a:ext uri="{FF2B5EF4-FFF2-40B4-BE49-F238E27FC236}">
                <a16:creationId xmlns:a16="http://schemas.microsoft.com/office/drawing/2014/main" id="{075BA3B0-CA0C-4689-8739-3376F401F35C}"/>
              </a:ext>
            </a:extLst>
          </p:cNvPr>
          <p:cNvSpPr txBox="1">
            <a:spLocks/>
          </p:cNvSpPr>
          <p:nvPr/>
        </p:nvSpPr>
        <p:spPr>
          <a:xfrm>
            <a:off x="1369274" y="4133186"/>
            <a:ext cx="3932237" cy="49936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2000" dirty="0">
                <a:hlinkClick r:id="rId2"/>
              </a:rPr>
              <a:t>LinkedIn</a:t>
            </a:r>
            <a:endParaRPr lang="en-GY" sz="2000" dirty="0"/>
          </a:p>
        </p:txBody>
      </p:sp>
    </p:spTree>
    <p:extLst>
      <p:ext uri="{BB962C8B-B14F-4D97-AF65-F5344CB8AC3E}">
        <p14:creationId xmlns:p14="http://schemas.microsoft.com/office/powerpoint/2010/main" val="883411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22EB5-051E-4D7D-ABED-22E2BC6C536A}"/>
              </a:ext>
            </a:extLst>
          </p:cNvPr>
          <p:cNvSpPr>
            <a:spLocks noGrp="1"/>
          </p:cNvSpPr>
          <p:nvPr>
            <p:ph type="title"/>
          </p:nvPr>
        </p:nvSpPr>
        <p:spPr>
          <a:xfrm>
            <a:off x="1324884" y="3274889"/>
            <a:ext cx="3105073" cy="974324"/>
          </a:xfrm>
        </p:spPr>
        <p:txBody>
          <a:bodyPr>
            <a:normAutofit fontScale="90000"/>
          </a:bodyPr>
          <a:lstStyle/>
          <a:p>
            <a:r>
              <a:rPr lang="en-US" b="1" dirty="0"/>
              <a:t>Eva Wang</a:t>
            </a:r>
            <a:br>
              <a:rPr lang="en-US" dirty="0"/>
            </a:br>
            <a:r>
              <a:rPr lang="en-US" dirty="0"/>
              <a:t>Founder / Director</a:t>
            </a:r>
            <a:endParaRPr lang="en-GY" dirty="0"/>
          </a:p>
        </p:txBody>
      </p:sp>
      <p:sp>
        <p:nvSpPr>
          <p:cNvPr id="3" name="Content Placeholder 2">
            <a:extLst>
              <a:ext uri="{FF2B5EF4-FFF2-40B4-BE49-F238E27FC236}">
                <a16:creationId xmlns:a16="http://schemas.microsoft.com/office/drawing/2014/main" id="{0A02D8D7-3C4A-403D-B99C-F813DDAECCCD}"/>
              </a:ext>
            </a:extLst>
          </p:cNvPr>
          <p:cNvSpPr>
            <a:spLocks noGrp="1"/>
          </p:cNvSpPr>
          <p:nvPr>
            <p:ph idx="1"/>
          </p:nvPr>
        </p:nvSpPr>
        <p:spPr>
          <a:xfrm>
            <a:off x="4623895" y="1947431"/>
            <a:ext cx="6172200" cy="2963138"/>
          </a:xfrm>
        </p:spPr>
        <p:txBody>
          <a:bodyPr>
            <a:normAutofit lnSpcReduction="10000"/>
          </a:bodyPr>
          <a:lstStyle/>
          <a:p>
            <a:pPr marL="0" indent="0" algn="just">
              <a:buNone/>
            </a:pPr>
            <a:r>
              <a:rPr lang="en-US" sz="2000" b="0" i="0" dirty="0">
                <a:solidFill>
                  <a:srgbClr val="314A56"/>
                </a:solidFill>
                <a:effectLst/>
              </a:rPr>
              <a:t>Eva is the co-founder and guiding visionary at VXI. Since co-founding the company in August 1998, under her stewardship, VXI has grown globally to 43 contact center locations and over 40,000 employees worldwide. </a:t>
            </a:r>
          </a:p>
          <a:p>
            <a:pPr marL="0" indent="0" algn="just">
              <a:buNone/>
            </a:pPr>
            <a:r>
              <a:rPr lang="en-US" sz="2000" b="0" i="0" dirty="0">
                <a:solidFill>
                  <a:srgbClr val="314A56"/>
                </a:solidFill>
                <a:effectLst/>
              </a:rPr>
              <a:t>Prior to founding VXI, she co-founded and served as the President of the Asian American Association, a teleservices marketing company, with David Zhou. A science graduate from the University of Nanjing, Eva has featured in leading business publications and is often invited to speak around the country about her experiences as an Asian American entrepreneur.</a:t>
            </a:r>
          </a:p>
        </p:txBody>
      </p:sp>
      <p:sp>
        <p:nvSpPr>
          <p:cNvPr id="5" name="Oval 4">
            <a:extLst>
              <a:ext uri="{FF2B5EF4-FFF2-40B4-BE49-F238E27FC236}">
                <a16:creationId xmlns:a16="http://schemas.microsoft.com/office/drawing/2014/main" id="{35FC7139-F4E8-4A56-83F7-0DE29E14756B}"/>
              </a:ext>
            </a:extLst>
          </p:cNvPr>
          <p:cNvSpPr/>
          <p:nvPr/>
        </p:nvSpPr>
        <p:spPr>
          <a:xfrm>
            <a:off x="1225118" y="753631"/>
            <a:ext cx="2387600" cy="2387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Y"/>
          </a:p>
        </p:txBody>
      </p:sp>
      <p:sp>
        <p:nvSpPr>
          <p:cNvPr id="6" name="Title 1">
            <a:extLst>
              <a:ext uri="{FF2B5EF4-FFF2-40B4-BE49-F238E27FC236}">
                <a16:creationId xmlns:a16="http://schemas.microsoft.com/office/drawing/2014/main" id="{075BA3B0-CA0C-4689-8739-3376F401F35C}"/>
              </a:ext>
            </a:extLst>
          </p:cNvPr>
          <p:cNvSpPr txBox="1">
            <a:spLocks/>
          </p:cNvSpPr>
          <p:nvPr/>
        </p:nvSpPr>
        <p:spPr>
          <a:xfrm>
            <a:off x="1369274" y="4133186"/>
            <a:ext cx="3932237" cy="49936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2000" dirty="0">
                <a:hlinkClick r:id="rId2"/>
              </a:rPr>
              <a:t>LinkedIn</a:t>
            </a:r>
            <a:endParaRPr lang="en-GY" sz="2000" dirty="0"/>
          </a:p>
        </p:txBody>
      </p:sp>
    </p:spTree>
    <p:extLst>
      <p:ext uri="{BB962C8B-B14F-4D97-AF65-F5344CB8AC3E}">
        <p14:creationId xmlns:p14="http://schemas.microsoft.com/office/powerpoint/2010/main" val="24657776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22EB5-051E-4D7D-ABED-22E2BC6C536A}"/>
              </a:ext>
            </a:extLst>
          </p:cNvPr>
          <p:cNvSpPr>
            <a:spLocks noGrp="1"/>
          </p:cNvSpPr>
          <p:nvPr>
            <p:ph type="title"/>
          </p:nvPr>
        </p:nvSpPr>
        <p:spPr>
          <a:xfrm>
            <a:off x="1324884" y="3274889"/>
            <a:ext cx="3105073" cy="974324"/>
          </a:xfrm>
        </p:spPr>
        <p:txBody>
          <a:bodyPr>
            <a:normAutofit fontScale="90000"/>
          </a:bodyPr>
          <a:lstStyle/>
          <a:p>
            <a:r>
              <a:rPr lang="en-US" b="1" dirty="0"/>
              <a:t>Frank Yao</a:t>
            </a:r>
            <a:br>
              <a:rPr lang="en-US" dirty="0"/>
            </a:br>
            <a:r>
              <a:rPr lang="en-US" dirty="0"/>
              <a:t>President / Director</a:t>
            </a:r>
            <a:endParaRPr lang="en-GY" dirty="0"/>
          </a:p>
        </p:txBody>
      </p:sp>
      <p:sp>
        <p:nvSpPr>
          <p:cNvPr id="3" name="Content Placeholder 2">
            <a:extLst>
              <a:ext uri="{FF2B5EF4-FFF2-40B4-BE49-F238E27FC236}">
                <a16:creationId xmlns:a16="http://schemas.microsoft.com/office/drawing/2014/main" id="{0A02D8D7-3C4A-403D-B99C-F813DDAECCCD}"/>
              </a:ext>
            </a:extLst>
          </p:cNvPr>
          <p:cNvSpPr>
            <a:spLocks noGrp="1"/>
          </p:cNvSpPr>
          <p:nvPr>
            <p:ph idx="1"/>
          </p:nvPr>
        </p:nvSpPr>
        <p:spPr>
          <a:xfrm>
            <a:off x="4623895" y="1947431"/>
            <a:ext cx="6172200" cy="2963138"/>
          </a:xfrm>
        </p:spPr>
        <p:txBody>
          <a:bodyPr>
            <a:normAutofit fontScale="92500" lnSpcReduction="20000"/>
          </a:bodyPr>
          <a:lstStyle/>
          <a:p>
            <a:pPr marL="0" indent="0" algn="just">
              <a:buNone/>
            </a:pPr>
            <a:r>
              <a:rPr lang="en-US" sz="2000" b="0" i="0" dirty="0">
                <a:solidFill>
                  <a:srgbClr val="314A56"/>
                </a:solidFill>
                <a:effectLst/>
              </a:rPr>
              <a:t>Frank Yao brings a wealth of expertise in driving growth and fostering innovation to his role as President and Chief Commercial Officer at VXI Global Solutions. With a background in private equity and consulting, Frank has honed his skills in portfolio management, cross-border deals, and strategic leadership. </a:t>
            </a:r>
          </a:p>
          <a:p>
            <a:pPr marL="0" indent="0" algn="just">
              <a:buNone/>
            </a:pPr>
            <a:r>
              <a:rPr lang="en-US" sz="2000" b="0" i="0" dirty="0">
                <a:solidFill>
                  <a:srgbClr val="314A56"/>
                </a:solidFill>
                <a:effectLst/>
              </a:rPr>
              <a:t>Prior to VXI, Frank served as a Managing Director at Bain Capital Private Equity, where he facilitated multinational corporations and founder-led organizations in capitalizing on market opportunities. Now, at VXI, Frank is dedicated to deepening customer relationships, unlocking new opportunities for value creation, and driving growth.</a:t>
            </a:r>
          </a:p>
        </p:txBody>
      </p:sp>
      <p:sp>
        <p:nvSpPr>
          <p:cNvPr id="5" name="Oval 4">
            <a:extLst>
              <a:ext uri="{FF2B5EF4-FFF2-40B4-BE49-F238E27FC236}">
                <a16:creationId xmlns:a16="http://schemas.microsoft.com/office/drawing/2014/main" id="{35FC7139-F4E8-4A56-83F7-0DE29E14756B}"/>
              </a:ext>
            </a:extLst>
          </p:cNvPr>
          <p:cNvSpPr/>
          <p:nvPr/>
        </p:nvSpPr>
        <p:spPr>
          <a:xfrm>
            <a:off x="1225118" y="753631"/>
            <a:ext cx="2387600" cy="2387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Y"/>
          </a:p>
        </p:txBody>
      </p:sp>
      <p:sp>
        <p:nvSpPr>
          <p:cNvPr id="6" name="Title 1">
            <a:extLst>
              <a:ext uri="{FF2B5EF4-FFF2-40B4-BE49-F238E27FC236}">
                <a16:creationId xmlns:a16="http://schemas.microsoft.com/office/drawing/2014/main" id="{075BA3B0-CA0C-4689-8739-3376F401F35C}"/>
              </a:ext>
            </a:extLst>
          </p:cNvPr>
          <p:cNvSpPr txBox="1">
            <a:spLocks/>
          </p:cNvSpPr>
          <p:nvPr/>
        </p:nvSpPr>
        <p:spPr>
          <a:xfrm>
            <a:off x="1369274" y="4133186"/>
            <a:ext cx="3932237" cy="49936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2000" dirty="0">
                <a:hlinkClick r:id="rId2"/>
              </a:rPr>
              <a:t>LinkedIn</a:t>
            </a:r>
            <a:endParaRPr lang="en-GY" sz="2000" dirty="0"/>
          </a:p>
        </p:txBody>
      </p:sp>
    </p:spTree>
    <p:extLst>
      <p:ext uri="{BB962C8B-B14F-4D97-AF65-F5344CB8AC3E}">
        <p14:creationId xmlns:p14="http://schemas.microsoft.com/office/powerpoint/2010/main" val="23497455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22EB5-051E-4D7D-ABED-22E2BC6C536A}"/>
              </a:ext>
            </a:extLst>
          </p:cNvPr>
          <p:cNvSpPr>
            <a:spLocks noGrp="1"/>
          </p:cNvSpPr>
          <p:nvPr>
            <p:ph type="title"/>
          </p:nvPr>
        </p:nvSpPr>
        <p:spPr>
          <a:xfrm>
            <a:off x="1324884" y="3274889"/>
            <a:ext cx="3105073" cy="974324"/>
          </a:xfrm>
        </p:spPr>
        <p:txBody>
          <a:bodyPr>
            <a:normAutofit/>
          </a:bodyPr>
          <a:lstStyle/>
          <a:p>
            <a:r>
              <a:rPr lang="en-US" b="1" dirty="0"/>
              <a:t>Eric </a:t>
            </a:r>
            <a:r>
              <a:rPr lang="en-US" b="1" dirty="0" err="1"/>
              <a:t>Erb</a:t>
            </a:r>
            <a:br>
              <a:rPr lang="en-US" dirty="0"/>
            </a:br>
            <a:r>
              <a:rPr lang="en-US" dirty="0"/>
              <a:t>Director</a:t>
            </a:r>
            <a:endParaRPr lang="en-GY" dirty="0"/>
          </a:p>
        </p:txBody>
      </p:sp>
      <p:sp>
        <p:nvSpPr>
          <p:cNvPr id="3" name="Content Placeholder 2">
            <a:extLst>
              <a:ext uri="{FF2B5EF4-FFF2-40B4-BE49-F238E27FC236}">
                <a16:creationId xmlns:a16="http://schemas.microsoft.com/office/drawing/2014/main" id="{0A02D8D7-3C4A-403D-B99C-F813DDAECCCD}"/>
              </a:ext>
            </a:extLst>
          </p:cNvPr>
          <p:cNvSpPr>
            <a:spLocks noGrp="1"/>
          </p:cNvSpPr>
          <p:nvPr>
            <p:ph idx="1"/>
          </p:nvPr>
        </p:nvSpPr>
        <p:spPr>
          <a:xfrm>
            <a:off x="4623895" y="1947431"/>
            <a:ext cx="6172200" cy="2963138"/>
          </a:xfrm>
        </p:spPr>
        <p:txBody>
          <a:bodyPr>
            <a:normAutofit lnSpcReduction="10000"/>
          </a:bodyPr>
          <a:lstStyle/>
          <a:p>
            <a:pPr marL="0" indent="0" algn="just">
              <a:buNone/>
            </a:pPr>
            <a:r>
              <a:rPr lang="en-US" sz="1900" dirty="0" err="1">
                <a:solidFill>
                  <a:srgbClr val="314A56"/>
                </a:solidFill>
              </a:rPr>
              <a:t>Erb</a:t>
            </a:r>
            <a:r>
              <a:rPr lang="en-US" sz="1900" dirty="0">
                <a:solidFill>
                  <a:srgbClr val="314A56"/>
                </a:solidFill>
              </a:rPr>
              <a:t> joined Bain Capital in 2009. He is a Partner in the Financial &amp; Business Services and Technology, Media &amp; Telecommunications Verticals and is a member of the Asian Pacific Private Equity team. He also serves as a member of the firm’s recruiting team.</a:t>
            </a:r>
          </a:p>
          <a:p>
            <a:pPr marL="0" indent="0" algn="just">
              <a:buNone/>
            </a:pPr>
            <a:r>
              <a:rPr lang="en-US" sz="1900" dirty="0">
                <a:solidFill>
                  <a:srgbClr val="314A56"/>
                </a:solidFill>
              </a:rPr>
              <a:t>Prior to joining Bain Capital, Mr. </a:t>
            </a:r>
            <a:r>
              <a:rPr lang="en-US" sz="1900" dirty="0" err="1">
                <a:solidFill>
                  <a:srgbClr val="314A56"/>
                </a:solidFill>
              </a:rPr>
              <a:t>Erb</a:t>
            </a:r>
            <a:r>
              <a:rPr lang="en-US" sz="1900" dirty="0">
                <a:solidFill>
                  <a:srgbClr val="314A56"/>
                </a:solidFill>
              </a:rPr>
              <a:t> was a consultant at the Boston Consulting Group, where he served consumer/retail and industrials clients in North America and Asia.</a:t>
            </a:r>
          </a:p>
          <a:p>
            <a:pPr marL="0" indent="0" algn="just">
              <a:buNone/>
            </a:pPr>
            <a:r>
              <a:rPr lang="en-US" sz="1900" dirty="0">
                <a:solidFill>
                  <a:srgbClr val="314A56"/>
                </a:solidFill>
              </a:rPr>
              <a:t>Mr. </a:t>
            </a:r>
            <a:r>
              <a:rPr lang="en-US" sz="1900" dirty="0" err="1">
                <a:solidFill>
                  <a:srgbClr val="314A56"/>
                </a:solidFill>
              </a:rPr>
              <a:t>Erb</a:t>
            </a:r>
            <a:r>
              <a:rPr lang="en-US" sz="1900" dirty="0">
                <a:solidFill>
                  <a:srgbClr val="314A56"/>
                </a:solidFill>
              </a:rPr>
              <a:t> received an MBA from Harvard Business School.  He graduated cum laude from Dartmouth College with a BA in Economics.</a:t>
            </a:r>
          </a:p>
        </p:txBody>
      </p:sp>
      <p:sp>
        <p:nvSpPr>
          <p:cNvPr id="6" name="Title 1">
            <a:extLst>
              <a:ext uri="{FF2B5EF4-FFF2-40B4-BE49-F238E27FC236}">
                <a16:creationId xmlns:a16="http://schemas.microsoft.com/office/drawing/2014/main" id="{075BA3B0-CA0C-4689-8739-3376F401F35C}"/>
              </a:ext>
            </a:extLst>
          </p:cNvPr>
          <p:cNvSpPr txBox="1">
            <a:spLocks/>
          </p:cNvSpPr>
          <p:nvPr/>
        </p:nvSpPr>
        <p:spPr>
          <a:xfrm>
            <a:off x="1369274" y="4133186"/>
            <a:ext cx="3932237" cy="49936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2000" dirty="0">
                <a:hlinkClick r:id="rId2"/>
              </a:rPr>
              <a:t>LinkedIn</a:t>
            </a:r>
            <a:endParaRPr lang="en-GY" sz="2000" dirty="0"/>
          </a:p>
        </p:txBody>
      </p:sp>
      <p:pic>
        <p:nvPicPr>
          <p:cNvPr id="4" name="Picture 3" descr="A person in a suit smiling&#10;&#10;Description automatically generated">
            <a:extLst>
              <a:ext uri="{FF2B5EF4-FFF2-40B4-BE49-F238E27FC236}">
                <a16:creationId xmlns:a16="http://schemas.microsoft.com/office/drawing/2014/main" id="{1B941697-3A8E-A9C9-093D-32C89418385E}"/>
              </a:ext>
            </a:extLst>
          </p:cNvPr>
          <p:cNvPicPr>
            <a:picLocks noChangeAspect="1"/>
          </p:cNvPicPr>
          <p:nvPr/>
        </p:nvPicPr>
        <p:blipFill>
          <a:blip r:embed="rId3"/>
          <a:stretch>
            <a:fillRect/>
          </a:stretch>
        </p:blipFill>
        <p:spPr>
          <a:xfrm>
            <a:off x="1004521" y="825958"/>
            <a:ext cx="2219569" cy="2248877"/>
          </a:xfrm>
          <a:prstGeom prst="ellipse">
            <a:avLst/>
          </a:prstGeom>
          <a:ln w="6350" cap="rnd">
            <a:solidFill>
              <a:schemeClr val="accent1"/>
            </a:solidFill>
          </a:ln>
          <a:effectLst/>
          <a:scene3d>
            <a:camera prst="orthographicFront"/>
            <a:lightRig rig="contrasting" dir="t">
              <a:rot lat="0" lon="0" rev="3000000"/>
            </a:lightRig>
          </a:scene3d>
          <a:sp3d contourW="7620">
            <a:bevelT w="95250" h="31750"/>
            <a:contourClr>
              <a:srgbClr val="333333"/>
            </a:contourClr>
          </a:sp3d>
        </p:spPr>
      </p:pic>
      <p:sp>
        <p:nvSpPr>
          <p:cNvPr id="7" name="Title 1">
            <a:extLst>
              <a:ext uri="{FF2B5EF4-FFF2-40B4-BE49-F238E27FC236}">
                <a16:creationId xmlns:a16="http://schemas.microsoft.com/office/drawing/2014/main" id="{BB97D28E-2884-1212-4968-6AAFF0F56083}"/>
              </a:ext>
            </a:extLst>
          </p:cNvPr>
          <p:cNvSpPr txBox="1">
            <a:spLocks/>
          </p:cNvSpPr>
          <p:nvPr/>
        </p:nvSpPr>
        <p:spPr>
          <a:xfrm>
            <a:off x="296721" y="5605965"/>
            <a:ext cx="4586143" cy="97432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1400" b="1" dirty="0">
                <a:ea typeface="+mj-lt"/>
                <a:cs typeface="+mj-lt"/>
              </a:rPr>
              <a:t>Partner</a:t>
            </a:r>
            <a:endParaRPr lang="en-US" dirty="0"/>
          </a:p>
          <a:p>
            <a:r>
              <a:rPr lang="en-US" sz="1400" b="1" dirty="0">
                <a:ea typeface="+mj-lt"/>
                <a:cs typeface="+mj-lt"/>
              </a:rPr>
              <a:t>Bain Capital Private Equity (Hong Kong), LLC</a:t>
            </a:r>
            <a:endParaRPr lang="en-US" dirty="0"/>
          </a:p>
          <a:p>
            <a:endParaRPr lang="en-US" dirty="0">
              <a:cs typeface="Calibri Light"/>
            </a:endParaRPr>
          </a:p>
        </p:txBody>
      </p:sp>
    </p:spTree>
    <p:extLst>
      <p:ext uri="{BB962C8B-B14F-4D97-AF65-F5344CB8AC3E}">
        <p14:creationId xmlns:p14="http://schemas.microsoft.com/office/powerpoint/2010/main" val="39583080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22EB5-051E-4D7D-ABED-22E2BC6C536A}"/>
              </a:ext>
            </a:extLst>
          </p:cNvPr>
          <p:cNvSpPr>
            <a:spLocks noGrp="1"/>
          </p:cNvSpPr>
          <p:nvPr>
            <p:ph type="title"/>
          </p:nvPr>
        </p:nvSpPr>
        <p:spPr>
          <a:xfrm>
            <a:off x="1324884" y="3274889"/>
            <a:ext cx="3105073" cy="974324"/>
          </a:xfrm>
        </p:spPr>
        <p:txBody>
          <a:bodyPr>
            <a:normAutofit/>
          </a:bodyPr>
          <a:lstStyle/>
          <a:p>
            <a:r>
              <a:rPr lang="en-US" b="1" dirty="0"/>
              <a:t>Jonathan Zhu</a:t>
            </a:r>
            <a:br>
              <a:rPr lang="en-US" dirty="0"/>
            </a:br>
            <a:r>
              <a:rPr lang="en-US" dirty="0"/>
              <a:t>Director</a:t>
            </a:r>
            <a:endParaRPr lang="en-GY" dirty="0"/>
          </a:p>
        </p:txBody>
      </p:sp>
      <p:sp>
        <p:nvSpPr>
          <p:cNvPr id="3" name="Content Placeholder 2">
            <a:extLst>
              <a:ext uri="{FF2B5EF4-FFF2-40B4-BE49-F238E27FC236}">
                <a16:creationId xmlns:a16="http://schemas.microsoft.com/office/drawing/2014/main" id="{0A02D8D7-3C4A-403D-B99C-F813DDAECCCD}"/>
              </a:ext>
            </a:extLst>
          </p:cNvPr>
          <p:cNvSpPr>
            <a:spLocks noGrp="1"/>
          </p:cNvSpPr>
          <p:nvPr>
            <p:ph idx="1"/>
          </p:nvPr>
        </p:nvSpPr>
        <p:spPr>
          <a:xfrm>
            <a:off x="4430712" y="2001092"/>
            <a:ext cx="7256171" cy="3982716"/>
          </a:xfrm>
        </p:spPr>
        <p:txBody>
          <a:bodyPr vert="horz" lIns="91440" tIns="45720" rIns="91440" bIns="45720" rtlCol="0" anchor="t">
            <a:normAutofit/>
          </a:bodyPr>
          <a:lstStyle/>
          <a:p>
            <a:pPr>
              <a:buNone/>
            </a:pPr>
            <a:r>
              <a:rPr lang="en-US" sz="1900" dirty="0">
                <a:solidFill>
                  <a:srgbClr val="314A56"/>
                </a:solidFill>
                <a:ea typeface="+mn-lt"/>
                <a:cs typeface="+mn-lt"/>
              </a:rPr>
              <a:t>Jonathan Zhu is a Partner of Bain Capital and Co-Head of Asia Private Equity, based in Hong Kong.   Since joining Bain Capital in 2006, Mr. Zhu has led many of Bain Capital’s investments in Asia, with a focus on China.   Mr. Zhu is currently an independent non-executive director of </a:t>
            </a:r>
            <a:r>
              <a:rPr lang="en-US" sz="1900" err="1">
                <a:solidFill>
                  <a:srgbClr val="314A56"/>
                </a:solidFill>
                <a:ea typeface="+mn-lt"/>
                <a:cs typeface="+mn-lt"/>
              </a:rPr>
              <a:t>Sunac</a:t>
            </a:r>
            <a:r>
              <a:rPr lang="en-US" sz="1900" dirty="0">
                <a:solidFill>
                  <a:srgbClr val="314A56"/>
                </a:solidFill>
                <a:ea typeface="+mn-lt"/>
                <a:cs typeface="+mn-lt"/>
              </a:rPr>
              <a:t> China Holdings Limited, the shares of which are listed on the Stock Exchange of Hong Kong.  </a:t>
            </a:r>
            <a:endParaRPr lang="en-US" sz="1900" dirty="0">
              <a:cs typeface="Calibri"/>
            </a:endParaRPr>
          </a:p>
          <a:p>
            <a:pPr>
              <a:buNone/>
            </a:pPr>
            <a:r>
              <a:rPr lang="en-US" sz="1900" dirty="0">
                <a:solidFill>
                  <a:srgbClr val="314A56"/>
                </a:solidFill>
                <a:ea typeface="+mn-lt"/>
                <a:cs typeface="+mn-lt"/>
              </a:rPr>
              <a:t>Mr. Zhu is also a director of </a:t>
            </a:r>
            <a:r>
              <a:rPr lang="en-US" sz="1900" err="1">
                <a:solidFill>
                  <a:srgbClr val="314A56"/>
                </a:solidFill>
                <a:ea typeface="+mn-lt"/>
                <a:cs typeface="+mn-lt"/>
              </a:rPr>
              <a:t>ChinData</a:t>
            </a:r>
            <a:r>
              <a:rPr lang="en-US" sz="1900" dirty="0">
                <a:solidFill>
                  <a:srgbClr val="314A56"/>
                </a:solidFill>
                <a:ea typeface="+mn-lt"/>
                <a:cs typeface="+mn-lt"/>
              </a:rPr>
              <a:t> Group, the shares of which are listed on NASDAQ.   Before joining Bain Capital in 2006, he was the China Chief Executive Officer of Morgan Stanley.  Mr. Zhu holds a juris doctor degree from Cornell Law School, an MA degree from Nanjing University, and a BA degree from Zhengzhou University.   Mr. Zhu is a trustee of Cornell University and Chairman of its China Advisory Board.</a:t>
            </a:r>
            <a:endParaRPr lang="en-US" sz="1900" dirty="0">
              <a:cs typeface="Calibri"/>
            </a:endParaRPr>
          </a:p>
          <a:p>
            <a:pPr>
              <a:buNone/>
            </a:pPr>
            <a:endParaRPr lang="en-US" sz="1900" dirty="0">
              <a:solidFill>
                <a:srgbClr val="314A56"/>
              </a:solidFill>
              <a:cs typeface="Calibri"/>
            </a:endParaRPr>
          </a:p>
        </p:txBody>
      </p:sp>
      <p:sp>
        <p:nvSpPr>
          <p:cNvPr id="6" name="Title 1">
            <a:extLst>
              <a:ext uri="{FF2B5EF4-FFF2-40B4-BE49-F238E27FC236}">
                <a16:creationId xmlns:a16="http://schemas.microsoft.com/office/drawing/2014/main" id="{075BA3B0-CA0C-4689-8739-3376F401F35C}"/>
              </a:ext>
            </a:extLst>
          </p:cNvPr>
          <p:cNvSpPr txBox="1">
            <a:spLocks/>
          </p:cNvSpPr>
          <p:nvPr/>
        </p:nvSpPr>
        <p:spPr>
          <a:xfrm>
            <a:off x="1337077" y="4133186"/>
            <a:ext cx="1925280" cy="49936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2000" dirty="0"/>
              <a:t>LinkedIn - NA</a:t>
            </a:r>
            <a:endParaRPr lang="en-GY" sz="2000" dirty="0"/>
          </a:p>
        </p:txBody>
      </p:sp>
      <p:pic>
        <p:nvPicPr>
          <p:cNvPr id="4" name="Picture 3" descr="A person in a suit&#10;&#10;Description automatically generated">
            <a:extLst>
              <a:ext uri="{FF2B5EF4-FFF2-40B4-BE49-F238E27FC236}">
                <a16:creationId xmlns:a16="http://schemas.microsoft.com/office/drawing/2014/main" id="{2B8FC94B-2ADC-1F07-98C7-6040BC605251}"/>
              </a:ext>
            </a:extLst>
          </p:cNvPr>
          <p:cNvPicPr>
            <a:picLocks noChangeAspect="1"/>
          </p:cNvPicPr>
          <p:nvPr/>
        </p:nvPicPr>
        <p:blipFill>
          <a:blip r:embed="rId2"/>
          <a:srcRect l="19718" t="791" r="24120" b="12401"/>
          <a:stretch/>
        </p:blipFill>
        <p:spPr>
          <a:xfrm>
            <a:off x="1328133" y="833262"/>
            <a:ext cx="2296736" cy="2347792"/>
          </a:xfrm>
          <a:prstGeom prst="ellipse">
            <a:avLst/>
          </a:prstGeom>
          <a:ln w="6350" cap="rnd">
            <a:solidFill>
              <a:srgbClr val="4472C4"/>
            </a:solidFill>
          </a:ln>
          <a:effectLst/>
          <a:scene3d>
            <a:camera prst="orthographicFront"/>
            <a:lightRig rig="contrasting" dir="t">
              <a:rot lat="0" lon="0" rev="3000000"/>
            </a:lightRig>
          </a:scene3d>
          <a:sp3d contourW="7620">
            <a:bevelT w="95250" h="31750"/>
            <a:contourClr>
              <a:srgbClr val="333333"/>
            </a:contourClr>
          </a:sp3d>
        </p:spPr>
      </p:pic>
      <p:sp>
        <p:nvSpPr>
          <p:cNvPr id="8" name="Title 1">
            <a:extLst>
              <a:ext uri="{FF2B5EF4-FFF2-40B4-BE49-F238E27FC236}">
                <a16:creationId xmlns:a16="http://schemas.microsoft.com/office/drawing/2014/main" id="{6B695A6D-20EE-7CE3-1DFB-E93454CA70D8}"/>
              </a:ext>
            </a:extLst>
          </p:cNvPr>
          <p:cNvSpPr txBox="1">
            <a:spLocks/>
          </p:cNvSpPr>
          <p:nvPr/>
        </p:nvSpPr>
        <p:spPr>
          <a:xfrm>
            <a:off x="296721" y="5605965"/>
            <a:ext cx="4586143" cy="97432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1400" b="1" dirty="0">
                <a:ea typeface="+mj-lt"/>
                <a:cs typeface="+mj-lt"/>
              </a:rPr>
              <a:t>Partner and Co-head of Asia Private Equity</a:t>
            </a:r>
            <a:endParaRPr lang="en-US" dirty="0"/>
          </a:p>
          <a:p>
            <a:r>
              <a:rPr lang="en-US" sz="1400" b="1" dirty="0">
                <a:ea typeface="+mj-lt"/>
                <a:cs typeface="+mj-lt"/>
              </a:rPr>
              <a:t>Bain Capital Private Equity (Asia), LLC</a:t>
            </a:r>
            <a:endParaRPr lang="en-US" dirty="0"/>
          </a:p>
          <a:p>
            <a:endParaRPr lang="en-US" dirty="0">
              <a:cs typeface="Calibri Light"/>
            </a:endParaRPr>
          </a:p>
        </p:txBody>
      </p:sp>
    </p:spTree>
    <p:extLst>
      <p:ext uri="{BB962C8B-B14F-4D97-AF65-F5344CB8AC3E}">
        <p14:creationId xmlns:p14="http://schemas.microsoft.com/office/powerpoint/2010/main" val="33269670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22EB5-051E-4D7D-ABED-22E2BC6C536A}"/>
              </a:ext>
            </a:extLst>
          </p:cNvPr>
          <p:cNvSpPr>
            <a:spLocks noGrp="1"/>
          </p:cNvSpPr>
          <p:nvPr>
            <p:ph type="title"/>
          </p:nvPr>
        </p:nvSpPr>
        <p:spPr>
          <a:xfrm>
            <a:off x="1324884" y="3274889"/>
            <a:ext cx="3105073" cy="974324"/>
          </a:xfrm>
        </p:spPr>
        <p:txBody>
          <a:bodyPr>
            <a:normAutofit/>
          </a:bodyPr>
          <a:lstStyle/>
          <a:p>
            <a:r>
              <a:rPr lang="en-US" b="1" dirty="0"/>
              <a:t>Drew Chen</a:t>
            </a:r>
            <a:br>
              <a:rPr lang="en-US" dirty="0"/>
            </a:br>
            <a:r>
              <a:rPr lang="en-US" dirty="0"/>
              <a:t>Director</a:t>
            </a:r>
            <a:endParaRPr lang="en-GY" dirty="0"/>
          </a:p>
        </p:txBody>
      </p:sp>
      <p:sp>
        <p:nvSpPr>
          <p:cNvPr id="3" name="Content Placeholder 2">
            <a:extLst>
              <a:ext uri="{FF2B5EF4-FFF2-40B4-BE49-F238E27FC236}">
                <a16:creationId xmlns:a16="http://schemas.microsoft.com/office/drawing/2014/main" id="{0A02D8D7-3C4A-403D-B99C-F813DDAECCCD}"/>
              </a:ext>
            </a:extLst>
          </p:cNvPr>
          <p:cNvSpPr>
            <a:spLocks noGrp="1"/>
          </p:cNvSpPr>
          <p:nvPr>
            <p:ph idx="1"/>
          </p:nvPr>
        </p:nvSpPr>
        <p:spPr>
          <a:xfrm>
            <a:off x="4435869" y="1195327"/>
            <a:ext cx="7359732" cy="5555915"/>
          </a:xfrm>
        </p:spPr>
        <p:txBody>
          <a:bodyPr vert="horz" lIns="91440" tIns="45720" rIns="91440" bIns="45720" rtlCol="0" anchor="t">
            <a:normAutofit fontScale="62500" lnSpcReduction="20000"/>
          </a:bodyPr>
          <a:lstStyle/>
          <a:p>
            <a:pPr marL="0" indent="0" algn="just">
              <a:lnSpc>
                <a:spcPct val="110000"/>
              </a:lnSpc>
              <a:buNone/>
            </a:pPr>
            <a:r>
              <a:rPr lang="en-US" sz="3000" dirty="0">
                <a:solidFill>
                  <a:srgbClr val="314A56"/>
                </a:solidFill>
              </a:rPr>
              <a:t>Drew Chen is currently a Partner with Bain Capital Asia, responsible for Bain Capital’s private equity investments in Greater China and Asia Pacific region, focusing primarily on telecom, media and technology sectors, as well as business and financial services sectors.</a:t>
            </a:r>
          </a:p>
          <a:p>
            <a:pPr marL="0" indent="0" algn="just">
              <a:lnSpc>
                <a:spcPct val="110000"/>
              </a:lnSpc>
              <a:buNone/>
            </a:pPr>
            <a:r>
              <a:rPr lang="en-US" sz="3000" dirty="0">
                <a:solidFill>
                  <a:srgbClr val="314A56"/>
                </a:solidFill>
              </a:rPr>
              <a:t>Mr. Chen joined Bain Capital’s Boston headquarter in 2005, and transferred to Hong Kong in 2007 as a founding member of Bain Capital Asia. He participated in and led a number of important transactions in both the US and Asia for Bain Capital, including: public to private transaction of the largest US casual dining restaurant group OSI Restaurant Partners (relisted as Bloomin’ Brands “BLMN”), Princeton Review, </a:t>
            </a:r>
            <a:r>
              <a:rPr lang="en-US" sz="3000" err="1">
                <a:solidFill>
                  <a:srgbClr val="314A56"/>
                </a:solidFill>
              </a:rPr>
              <a:t>Greatview</a:t>
            </a:r>
            <a:r>
              <a:rPr lang="en-US" sz="3000" dirty="0">
                <a:solidFill>
                  <a:srgbClr val="314A56"/>
                </a:solidFill>
              </a:rPr>
              <a:t> Aseptic Packaging (468.HK), Gome Electronics (493.HK), ASIMCO Auto Components Group , Zhejiang </a:t>
            </a:r>
            <a:r>
              <a:rPr lang="en-US" sz="3000" err="1">
                <a:solidFill>
                  <a:srgbClr val="314A56"/>
                </a:solidFill>
              </a:rPr>
              <a:t>Uniview</a:t>
            </a:r>
            <a:r>
              <a:rPr lang="en-US" sz="3000" dirty="0">
                <a:solidFill>
                  <a:srgbClr val="314A56"/>
                </a:solidFill>
              </a:rPr>
              <a:t> Technologies, VXI, Rise Education (NASDAQ: REDU), China </a:t>
            </a:r>
            <a:r>
              <a:rPr lang="en-US" sz="3000" err="1">
                <a:solidFill>
                  <a:srgbClr val="314A56"/>
                </a:solidFill>
              </a:rPr>
              <a:t>PnR</a:t>
            </a:r>
            <a:r>
              <a:rPr lang="en-US" sz="3000" dirty="0">
                <a:solidFill>
                  <a:srgbClr val="314A56"/>
                </a:solidFill>
              </a:rPr>
              <a:t>, </a:t>
            </a:r>
            <a:r>
              <a:rPr lang="en-US" sz="3000" err="1">
                <a:solidFill>
                  <a:srgbClr val="314A56"/>
                </a:solidFill>
              </a:rPr>
              <a:t>Newlink</a:t>
            </a:r>
            <a:r>
              <a:rPr lang="en-US" sz="3000" dirty="0">
                <a:solidFill>
                  <a:srgbClr val="314A56"/>
                </a:solidFill>
              </a:rPr>
              <a:t> Technology Limited (NASDAQ: NAAS) and Asia’s leading hyperscale data center provider </a:t>
            </a:r>
            <a:r>
              <a:rPr lang="en-US" sz="3000" err="1">
                <a:solidFill>
                  <a:srgbClr val="314A56"/>
                </a:solidFill>
              </a:rPr>
              <a:t>ChinData</a:t>
            </a:r>
            <a:r>
              <a:rPr lang="en-US" sz="3000" dirty="0">
                <a:solidFill>
                  <a:srgbClr val="314A56"/>
                </a:solidFill>
              </a:rPr>
              <a:t> Group. Previously Mr. Chen worked for Bain &amp; Company.</a:t>
            </a:r>
          </a:p>
          <a:p>
            <a:pPr marL="0" indent="0" algn="just">
              <a:lnSpc>
                <a:spcPct val="110000"/>
              </a:lnSpc>
              <a:buNone/>
            </a:pPr>
            <a:r>
              <a:rPr lang="en-US" sz="3000" dirty="0">
                <a:solidFill>
                  <a:srgbClr val="314A56"/>
                </a:solidFill>
              </a:rPr>
              <a:t>Born in Shanghai, Mr. Chen was educated in China, the UK and the US. He holds a bachelor degree in economics from Harvard College and an MBA degree from Harvard Business School</a:t>
            </a:r>
            <a:r>
              <a:rPr lang="en-US" sz="1900" dirty="0">
                <a:solidFill>
                  <a:srgbClr val="314A56"/>
                </a:solidFill>
              </a:rPr>
              <a:t>.</a:t>
            </a:r>
          </a:p>
        </p:txBody>
      </p:sp>
      <p:sp>
        <p:nvSpPr>
          <p:cNvPr id="6" name="Title 1">
            <a:extLst>
              <a:ext uri="{FF2B5EF4-FFF2-40B4-BE49-F238E27FC236}">
                <a16:creationId xmlns:a16="http://schemas.microsoft.com/office/drawing/2014/main" id="{075BA3B0-CA0C-4689-8739-3376F401F35C}"/>
              </a:ext>
            </a:extLst>
          </p:cNvPr>
          <p:cNvSpPr txBox="1">
            <a:spLocks/>
          </p:cNvSpPr>
          <p:nvPr/>
        </p:nvSpPr>
        <p:spPr>
          <a:xfrm>
            <a:off x="1369274" y="4133186"/>
            <a:ext cx="3932237" cy="49936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2000" dirty="0"/>
              <a:t>LinkedIn - NA</a:t>
            </a:r>
            <a:endParaRPr lang="en-GY" sz="2000" dirty="0"/>
          </a:p>
        </p:txBody>
      </p:sp>
      <p:pic>
        <p:nvPicPr>
          <p:cNvPr id="4" name="Picture 3" descr="A person in a suit&#10;&#10;Description automatically generated">
            <a:extLst>
              <a:ext uri="{FF2B5EF4-FFF2-40B4-BE49-F238E27FC236}">
                <a16:creationId xmlns:a16="http://schemas.microsoft.com/office/drawing/2014/main" id="{5087B537-10CC-AFC5-328E-042079FCAC53}"/>
              </a:ext>
            </a:extLst>
          </p:cNvPr>
          <p:cNvPicPr>
            <a:picLocks noChangeAspect="1"/>
          </p:cNvPicPr>
          <p:nvPr/>
        </p:nvPicPr>
        <p:blipFill>
          <a:blip r:embed="rId2"/>
          <a:srcRect l="178" t="13818" r="-459" b="280"/>
          <a:stretch/>
        </p:blipFill>
        <p:spPr>
          <a:xfrm>
            <a:off x="1374111" y="799064"/>
            <a:ext cx="2141383" cy="2302548"/>
          </a:xfrm>
          <a:prstGeom prst="ellipse">
            <a:avLst/>
          </a:prstGeom>
          <a:ln w="6350" cap="rnd">
            <a:solidFill>
              <a:schemeClr val="accent1"/>
            </a:solidFill>
          </a:ln>
          <a:effectLst>
            <a:outerShdw blurRad="381000" dist="292100" dir="5400000" sx="-80000" sy="-18000" rotWithShape="0">
              <a:srgbClr val="FFFFFF">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7" name="Title 1">
            <a:extLst>
              <a:ext uri="{FF2B5EF4-FFF2-40B4-BE49-F238E27FC236}">
                <a16:creationId xmlns:a16="http://schemas.microsoft.com/office/drawing/2014/main" id="{1B312039-9784-CA8D-8B23-F6B2AE08C1FD}"/>
              </a:ext>
            </a:extLst>
          </p:cNvPr>
          <p:cNvSpPr txBox="1">
            <a:spLocks/>
          </p:cNvSpPr>
          <p:nvPr/>
        </p:nvSpPr>
        <p:spPr>
          <a:xfrm>
            <a:off x="296721" y="5605965"/>
            <a:ext cx="4586143" cy="97432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1400" b="1" dirty="0">
                <a:ea typeface="+mj-lt"/>
                <a:cs typeface="+mj-lt"/>
              </a:rPr>
              <a:t>Partner</a:t>
            </a:r>
            <a:endParaRPr lang="en-US" dirty="0"/>
          </a:p>
          <a:p>
            <a:r>
              <a:rPr lang="en-US" sz="1400" b="1" dirty="0">
                <a:ea typeface="+mj-lt"/>
                <a:cs typeface="+mj-lt"/>
              </a:rPr>
              <a:t>Bain Capital Private Equity (Asia), LLC</a:t>
            </a:r>
            <a:endParaRPr lang="en-US" dirty="0"/>
          </a:p>
          <a:p>
            <a:endParaRPr lang="en-US" dirty="0">
              <a:cs typeface="Calibri Light"/>
            </a:endParaRPr>
          </a:p>
        </p:txBody>
      </p:sp>
    </p:spTree>
    <p:extLst>
      <p:ext uri="{BB962C8B-B14F-4D97-AF65-F5344CB8AC3E}">
        <p14:creationId xmlns:p14="http://schemas.microsoft.com/office/powerpoint/2010/main" val="26390391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22EB5-051E-4D7D-ABED-22E2BC6C536A}"/>
              </a:ext>
            </a:extLst>
          </p:cNvPr>
          <p:cNvSpPr>
            <a:spLocks noGrp="1"/>
          </p:cNvSpPr>
          <p:nvPr>
            <p:ph type="title"/>
          </p:nvPr>
        </p:nvSpPr>
        <p:spPr>
          <a:xfrm>
            <a:off x="1324884" y="3274889"/>
            <a:ext cx="3105073" cy="974324"/>
          </a:xfrm>
        </p:spPr>
        <p:txBody>
          <a:bodyPr>
            <a:normAutofit/>
          </a:bodyPr>
          <a:lstStyle/>
          <a:p>
            <a:r>
              <a:rPr lang="en-US" b="1" dirty="0"/>
              <a:t>Lihong Wang</a:t>
            </a:r>
            <a:br>
              <a:rPr lang="en-US" dirty="0"/>
            </a:br>
            <a:r>
              <a:rPr lang="en-US" dirty="0"/>
              <a:t>Director</a:t>
            </a:r>
            <a:endParaRPr lang="en-GY" dirty="0"/>
          </a:p>
        </p:txBody>
      </p:sp>
      <p:sp>
        <p:nvSpPr>
          <p:cNvPr id="3" name="Content Placeholder 2">
            <a:extLst>
              <a:ext uri="{FF2B5EF4-FFF2-40B4-BE49-F238E27FC236}">
                <a16:creationId xmlns:a16="http://schemas.microsoft.com/office/drawing/2014/main" id="{0A02D8D7-3C4A-403D-B99C-F813DDAECCCD}"/>
              </a:ext>
            </a:extLst>
          </p:cNvPr>
          <p:cNvSpPr>
            <a:spLocks noGrp="1"/>
          </p:cNvSpPr>
          <p:nvPr>
            <p:ph idx="1"/>
          </p:nvPr>
        </p:nvSpPr>
        <p:spPr>
          <a:xfrm>
            <a:off x="4623895" y="752945"/>
            <a:ext cx="7201929" cy="4991705"/>
          </a:xfrm>
        </p:spPr>
        <p:txBody>
          <a:bodyPr vert="horz" lIns="91440" tIns="45720" rIns="91440" bIns="45720" rtlCol="0" anchor="t">
            <a:normAutofit fontScale="85000" lnSpcReduction="20000"/>
          </a:bodyPr>
          <a:lstStyle/>
          <a:p>
            <a:pPr algn="just">
              <a:buNone/>
            </a:pPr>
            <a:r>
              <a:rPr lang="en-US" sz="2000">
                <a:solidFill>
                  <a:srgbClr val="314A56"/>
                </a:solidFill>
                <a:ea typeface="+mn-lt"/>
                <a:cs typeface="+mn-lt"/>
              </a:rPr>
              <a:t>Lihong Wang is currently Chairwoman and CEO of Rise Education Group,</a:t>
            </a:r>
            <a:endParaRPr lang="en-US"/>
          </a:p>
          <a:p>
            <a:pPr algn="just">
              <a:buNone/>
            </a:pPr>
            <a:r>
              <a:rPr lang="en-US" sz="2000" dirty="0">
                <a:solidFill>
                  <a:srgbClr val="314A56"/>
                </a:solidFill>
                <a:ea typeface="+mn-lt"/>
                <a:cs typeface="+mn-lt"/>
              </a:rPr>
              <a:t>a leading afterschool education company in China. She has been a director</a:t>
            </a:r>
            <a:endParaRPr lang="en-US" dirty="0"/>
          </a:p>
          <a:p>
            <a:pPr algn="just">
              <a:buNone/>
            </a:pPr>
            <a:r>
              <a:rPr lang="en-US" sz="2000" dirty="0">
                <a:solidFill>
                  <a:srgbClr val="314A56"/>
                </a:solidFill>
                <a:ea typeface="+mn-lt"/>
                <a:cs typeface="+mn-lt"/>
              </a:rPr>
              <a:t>of Rise Education since 2013 and the Chairwoman since 2017. Started in</a:t>
            </a:r>
            <a:endParaRPr lang="en-US" dirty="0"/>
          </a:p>
          <a:p>
            <a:pPr algn="just">
              <a:buNone/>
            </a:pPr>
            <a:r>
              <a:rPr lang="en-US" sz="2000" dirty="0">
                <a:solidFill>
                  <a:srgbClr val="314A56"/>
                </a:solidFill>
                <a:ea typeface="+mn-lt"/>
                <a:cs typeface="+mn-lt"/>
              </a:rPr>
              <a:t>June, 2023, she is also the Chairwoman of Subway China (Shanghai Fu-</a:t>
            </a:r>
            <a:endParaRPr lang="en-US" dirty="0"/>
          </a:p>
          <a:p>
            <a:pPr algn="just">
              <a:buNone/>
            </a:pPr>
            <a:r>
              <a:rPr lang="en-US" sz="2000" dirty="0">
                <a:solidFill>
                  <a:srgbClr val="314A56"/>
                </a:solidFill>
                <a:ea typeface="+mn-lt"/>
                <a:cs typeface="+mn-lt"/>
              </a:rPr>
              <a:t>Rui-Shi Corporate Development Co., Ltd.), a master franchisee of Subway in</a:t>
            </a:r>
            <a:endParaRPr lang="en-US" dirty="0"/>
          </a:p>
          <a:p>
            <a:pPr algn="just">
              <a:buNone/>
            </a:pPr>
            <a:r>
              <a:rPr lang="en-US" sz="2000" dirty="0">
                <a:solidFill>
                  <a:srgbClr val="314A56"/>
                </a:solidFill>
                <a:ea typeface="+mn-lt"/>
                <a:cs typeface="+mn-lt"/>
              </a:rPr>
              <a:t>Mainland China. Prior to these roles, Ms. Wang had worked at Bain Capital</a:t>
            </a:r>
            <a:endParaRPr lang="en-US" dirty="0"/>
          </a:p>
          <a:p>
            <a:pPr algn="just">
              <a:buNone/>
            </a:pPr>
            <a:r>
              <a:rPr lang="en-US" sz="2000" dirty="0">
                <a:solidFill>
                  <a:srgbClr val="314A56"/>
                </a:solidFill>
                <a:ea typeface="+mn-lt"/>
                <a:cs typeface="+mn-lt"/>
              </a:rPr>
              <a:t>Private Equity Asia Limited from July 2006 to December 2019. She served</a:t>
            </a:r>
            <a:endParaRPr lang="en-US" dirty="0"/>
          </a:p>
          <a:p>
            <a:pPr algn="just">
              <a:buNone/>
            </a:pPr>
            <a:r>
              <a:rPr lang="en-US" sz="2000" dirty="0">
                <a:solidFill>
                  <a:srgbClr val="314A56"/>
                </a:solidFill>
                <a:ea typeface="+mn-lt"/>
                <a:cs typeface="+mn-lt"/>
              </a:rPr>
              <a:t>as Managing Director/Partner since 2011. Ms. Wang has more than 30</a:t>
            </a:r>
            <a:endParaRPr lang="en-US" dirty="0"/>
          </a:p>
          <a:p>
            <a:pPr algn="just">
              <a:buNone/>
            </a:pPr>
            <a:r>
              <a:rPr lang="en-US" sz="2000" dirty="0">
                <a:solidFill>
                  <a:srgbClr val="314A56"/>
                </a:solidFill>
                <a:ea typeface="+mn-lt"/>
                <a:cs typeface="+mn-lt"/>
              </a:rPr>
              <a:t>years of experience in the financial industry in the United States and Asia.</a:t>
            </a:r>
            <a:endParaRPr lang="en-US" dirty="0"/>
          </a:p>
          <a:p>
            <a:pPr algn="just">
              <a:buNone/>
            </a:pPr>
            <a:r>
              <a:rPr lang="en-US" sz="2000" dirty="0">
                <a:solidFill>
                  <a:srgbClr val="314A56"/>
                </a:solidFill>
                <a:ea typeface="+mn-lt"/>
                <a:cs typeface="+mn-lt"/>
              </a:rPr>
              <a:t>She was responsible for Bain Capital’s private equity activities in China, sit</a:t>
            </a:r>
            <a:endParaRPr lang="en-US" dirty="0"/>
          </a:p>
          <a:p>
            <a:pPr algn="just">
              <a:buNone/>
            </a:pPr>
            <a:r>
              <a:rPr lang="en-US" sz="2000" dirty="0">
                <a:solidFill>
                  <a:srgbClr val="314A56"/>
                </a:solidFill>
                <a:ea typeface="+mn-lt"/>
                <a:cs typeface="+mn-lt"/>
              </a:rPr>
              <a:t>on the Asia Investment Committee, and led investments and portfolio</a:t>
            </a:r>
            <a:endParaRPr lang="en-US" dirty="0"/>
          </a:p>
          <a:p>
            <a:pPr algn="just">
              <a:buNone/>
            </a:pPr>
            <a:r>
              <a:rPr lang="en-US" sz="2000" dirty="0">
                <a:solidFill>
                  <a:srgbClr val="314A56"/>
                </a:solidFill>
                <a:ea typeface="+mn-lt"/>
                <a:cs typeface="+mn-lt"/>
              </a:rPr>
              <a:t>management efforts in China. She is an Independent Non-Executive</a:t>
            </a:r>
            <a:endParaRPr lang="en-US" dirty="0"/>
          </a:p>
          <a:p>
            <a:pPr algn="just">
              <a:buNone/>
            </a:pPr>
            <a:r>
              <a:rPr lang="en-US" sz="2000" dirty="0">
                <a:solidFill>
                  <a:srgbClr val="314A56"/>
                </a:solidFill>
                <a:ea typeface="+mn-lt"/>
                <a:cs typeface="+mn-lt"/>
              </a:rPr>
              <a:t>Director (INED) for Hong Kong-listed company </a:t>
            </a:r>
            <a:r>
              <a:rPr lang="en-US" sz="2000" dirty="0" err="1">
                <a:solidFill>
                  <a:srgbClr val="314A56"/>
                </a:solidFill>
                <a:ea typeface="+mn-lt"/>
                <a:cs typeface="+mn-lt"/>
              </a:rPr>
              <a:t>Sunac</a:t>
            </a:r>
            <a:r>
              <a:rPr lang="en-US" sz="2000" dirty="0">
                <a:solidFill>
                  <a:srgbClr val="314A56"/>
                </a:solidFill>
                <a:ea typeface="+mn-lt"/>
                <a:cs typeface="+mn-lt"/>
              </a:rPr>
              <a:t> Services Holdings</a:t>
            </a:r>
            <a:endParaRPr lang="en-US" dirty="0"/>
          </a:p>
          <a:p>
            <a:pPr algn="just">
              <a:buNone/>
            </a:pPr>
            <a:r>
              <a:rPr lang="en-US" sz="2000" dirty="0">
                <a:solidFill>
                  <a:srgbClr val="314A56"/>
                </a:solidFill>
                <a:ea typeface="+mn-lt"/>
                <a:cs typeface="+mn-lt"/>
              </a:rPr>
              <a:t>Limited (1516.HK) and DPC Dash Ltd (1405.HK, Domino’s Pizza China).</a:t>
            </a:r>
            <a:endParaRPr lang="en-US" dirty="0"/>
          </a:p>
          <a:p>
            <a:pPr algn="just">
              <a:buNone/>
            </a:pPr>
            <a:r>
              <a:rPr lang="en-US" sz="2000" dirty="0">
                <a:solidFill>
                  <a:srgbClr val="314A56"/>
                </a:solidFill>
                <a:ea typeface="+mn-lt"/>
                <a:cs typeface="+mn-lt"/>
              </a:rPr>
              <a:t>She also serves as a director for a number of portfolio companies in which</a:t>
            </a:r>
            <a:endParaRPr lang="en-US" dirty="0"/>
          </a:p>
          <a:p>
            <a:pPr marL="0" indent="0" algn="just">
              <a:lnSpc>
                <a:spcPct val="70000"/>
              </a:lnSpc>
              <a:buNone/>
            </a:pPr>
            <a:r>
              <a:rPr lang="en-US" sz="2000" dirty="0">
                <a:solidFill>
                  <a:srgbClr val="314A56"/>
                </a:solidFill>
                <a:ea typeface="+mn-lt"/>
                <a:cs typeface="+mn-lt"/>
              </a:rPr>
              <a:t>Bain Capital has invested.</a:t>
            </a:r>
            <a:endParaRPr lang="en-US" dirty="0"/>
          </a:p>
        </p:txBody>
      </p:sp>
      <p:sp>
        <p:nvSpPr>
          <p:cNvPr id="5" name="Oval 4">
            <a:extLst>
              <a:ext uri="{FF2B5EF4-FFF2-40B4-BE49-F238E27FC236}">
                <a16:creationId xmlns:a16="http://schemas.microsoft.com/office/drawing/2014/main" id="{35FC7139-F4E8-4A56-83F7-0DE29E14756B}"/>
              </a:ext>
            </a:extLst>
          </p:cNvPr>
          <p:cNvSpPr/>
          <p:nvPr/>
        </p:nvSpPr>
        <p:spPr>
          <a:xfrm>
            <a:off x="1225118" y="753631"/>
            <a:ext cx="2387600" cy="2387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Y"/>
          </a:p>
        </p:txBody>
      </p:sp>
      <p:sp>
        <p:nvSpPr>
          <p:cNvPr id="6" name="Title 1">
            <a:extLst>
              <a:ext uri="{FF2B5EF4-FFF2-40B4-BE49-F238E27FC236}">
                <a16:creationId xmlns:a16="http://schemas.microsoft.com/office/drawing/2014/main" id="{075BA3B0-CA0C-4689-8739-3376F401F35C}"/>
              </a:ext>
            </a:extLst>
          </p:cNvPr>
          <p:cNvSpPr txBox="1">
            <a:spLocks/>
          </p:cNvSpPr>
          <p:nvPr/>
        </p:nvSpPr>
        <p:spPr>
          <a:xfrm>
            <a:off x="1369274" y="4133186"/>
            <a:ext cx="3932237" cy="49936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2000" dirty="0">
                <a:hlinkClick r:id="rId2"/>
              </a:rPr>
              <a:t>LinkedIn</a:t>
            </a:r>
            <a:endParaRPr lang="en-GY" sz="2000" dirty="0"/>
          </a:p>
        </p:txBody>
      </p:sp>
      <p:sp>
        <p:nvSpPr>
          <p:cNvPr id="7" name="Title 1">
            <a:extLst>
              <a:ext uri="{FF2B5EF4-FFF2-40B4-BE49-F238E27FC236}">
                <a16:creationId xmlns:a16="http://schemas.microsoft.com/office/drawing/2014/main" id="{4BA0262B-4A0F-9B69-A1C2-3B5C489B634E}"/>
              </a:ext>
            </a:extLst>
          </p:cNvPr>
          <p:cNvSpPr txBox="1">
            <a:spLocks/>
          </p:cNvSpPr>
          <p:nvPr/>
        </p:nvSpPr>
        <p:spPr>
          <a:xfrm>
            <a:off x="296721" y="5605965"/>
            <a:ext cx="4133062" cy="97432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1400" b="1" dirty="0">
                <a:ea typeface="+mj-lt"/>
                <a:cs typeface="+mj-lt"/>
              </a:rPr>
              <a:t>Chairwoman and CEO, Rise Education Group; Chairwoman, Subway</a:t>
            </a:r>
            <a:endParaRPr lang="en-US" dirty="0"/>
          </a:p>
        </p:txBody>
      </p:sp>
    </p:spTree>
    <p:extLst>
      <p:ext uri="{BB962C8B-B14F-4D97-AF65-F5344CB8AC3E}">
        <p14:creationId xmlns:p14="http://schemas.microsoft.com/office/powerpoint/2010/main" val="1695629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22EB5-051E-4D7D-ABED-22E2BC6C536A}"/>
              </a:ext>
            </a:extLst>
          </p:cNvPr>
          <p:cNvSpPr>
            <a:spLocks noGrp="1"/>
          </p:cNvSpPr>
          <p:nvPr>
            <p:ph type="title"/>
          </p:nvPr>
        </p:nvSpPr>
        <p:spPr>
          <a:xfrm>
            <a:off x="1324884" y="3274889"/>
            <a:ext cx="3105073" cy="974324"/>
          </a:xfrm>
        </p:spPr>
        <p:txBody>
          <a:bodyPr>
            <a:normAutofit/>
          </a:bodyPr>
          <a:lstStyle/>
          <a:p>
            <a:r>
              <a:rPr lang="en-US" b="1" dirty="0"/>
              <a:t>Lihong Wang</a:t>
            </a:r>
            <a:br>
              <a:rPr lang="en-US" dirty="0"/>
            </a:br>
            <a:r>
              <a:rPr lang="en-US" dirty="0"/>
              <a:t>Director</a:t>
            </a:r>
            <a:endParaRPr lang="en-GY" dirty="0"/>
          </a:p>
        </p:txBody>
      </p:sp>
      <p:sp>
        <p:nvSpPr>
          <p:cNvPr id="3" name="Content Placeholder 2">
            <a:extLst>
              <a:ext uri="{FF2B5EF4-FFF2-40B4-BE49-F238E27FC236}">
                <a16:creationId xmlns:a16="http://schemas.microsoft.com/office/drawing/2014/main" id="{0A02D8D7-3C4A-403D-B99C-F813DDAECCCD}"/>
              </a:ext>
            </a:extLst>
          </p:cNvPr>
          <p:cNvSpPr>
            <a:spLocks noGrp="1"/>
          </p:cNvSpPr>
          <p:nvPr>
            <p:ph idx="1"/>
          </p:nvPr>
        </p:nvSpPr>
        <p:spPr>
          <a:xfrm>
            <a:off x="4623895" y="763242"/>
            <a:ext cx="6172200" cy="4147327"/>
          </a:xfrm>
        </p:spPr>
        <p:txBody>
          <a:bodyPr vert="horz" lIns="91440" tIns="45720" rIns="91440" bIns="45720" rtlCol="0" anchor="t">
            <a:noAutofit/>
          </a:bodyPr>
          <a:lstStyle/>
          <a:p>
            <a:pPr algn="just">
              <a:buNone/>
            </a:pPr>
            <a:r>
              <a:rPr lang="en-US" sz="1400" dirty="0">
                <a:solidFill>
                  <a:srgbClr val="314A56"/>
                </a:solidFill>
                <a:ea typeface="+mn-lt"/>
                <a:cs typeface="+mn-lt"/>
              </a:rPr>
              <a:t>Before joining Bain Capital in July 2006, Ms. Wang was an executive</a:t>
            </a:r>
            <a:endParaRPr lang="en-US" sz="1400">
              <a:ea typeface="Calibri"/>
              <a:cs typeface="Calibri"/>
            </a:endParaRPr>
          </a:p>
          <a:p>
            <a:pPr algn="just">
              <a:buNone/>
            </a:pPr>
            <a:r>
              <a:rPr lang="en-US" sz="1400" dirty="0">
                <a:solidFill>
                  <a:srgbClr val="314A56"/>
                </a:solidFill>
                <a:ea typeface="+mn-lt"/>
                <a:cs typeface="+mn-lt"/>
              </a:rPr>
              <a:t>director at Morgan Stanley from April 2005 to July 2006. She worked at JP</a:t>
            </a:r>
            <a:endParaRPr lang="en-US" sz="1400">
              <a:ea typeface="Calibri"/>
              <a:cs typeface="Calibri"/>
            </a:endParaRPr>
          </a:p>
          <a:p>
            <a:pPr algn="just">
              <a:buNone/>
            </a:pPr>
            <a:r>
              <a:rPr lang="en-US" sz="1400" dirty="0">
                <a:solidFill>
                  <a:srgbClr val="314A56"/>
                </a:solidFill>
                <a:ea typeface="+mn-lt"/>
                <a:cs typeface="+mn-lt"/>
              </a:rPr>
              <a:t>Morgan Securities Asia Pacific Limited from October 2001 to March 2005</a:t>
            </a:r>
            <a:endParaRPr lang="en-US" sz="1400">
              <a:ea typeface="Calibri"/>
              <a:cs typeface="Calibri"/>
            </a:endParaRPr>
          </a:p>
          <a:p>
            <a:pPr algn="just">
              <a:buNone/>
            </a:pPr>
            <a:r>
              <a:rPr lang="en-US" sz="1400" dirty="0">
                <a:solidFill>
                  <a:srgbClr val="314A56"/>
                </a:solidFill>
                <a:ea typeface="+mn-lt"/>
                <a:cs typeface="+mn-lt"/>
              </a:rPr>
              <a:t>and at Credit Suisse First Boston from September 1999 to September 2001.</a:t>
            </a:r>
            <a:endParaRPr lang="en-US" sz="1400">
              <a:ea typeface="+mn-lt"/>
              <a:cs typeface="+mn-lt"/>
            </a:endParaRPr>
          </a:p>
          <a:p>
            <a:pPr algn="just">
              <a:buNone/>
            </a:pPr>
            <a:r>
              <a:rPr lang="en-US" sz="1400" dirty="0">
                <a:solidFill>
                  <a:srgbClr val="314A56"/>
                </a:solidFill>
                <a:ea typeface="+mn-lt"/>
                <a:cs typeface="+mn-lt"/>
              </a:rPr>
              <a:t>Before attending Columbia Business School, Ms. Wang worked for the</a:t>
            </a:r>
            <a:endParaRPr lang="en-US" sz="1400">
              <a:ea typeface="Calibri"/>
              <a:cs typeface="Calibri"/>
            </a:endParaRPr>
          </a:p>
          <a:p>
            <a:pPr algn="just">
              <a:buNone/>
            </a:pPr>
            <a:r>
              <a:rPr lang="en-US" sz="1400" dirty="0">
                <a:solidFill>
                  <a:srgbClr val="314A56"/>
                </a:solidFill>
                <a:ea typeface="+mn-lt"/>
                <a:cs typeface="+mn-lt"/>
              </a:rPr>
              <a:t>China Securities Regulatory Commission, where she oversaw Chinese</a:t>
            </a:r>
            <a:endParaRPr lang="en-US" sz="1400">
              <a:ea typeface="Calibri"/>
              <a:cs typeface="Calibri"/>
            </a:endParaRPr>
          </a:p>
          <a:p>
            <a:pPr algn="just">
              <a:buNone/>
            </a:pPr>
            <a:r>
              <a:rPr lang="en-US" sz="1400" dirty="0">
                <a:solidFill>
                  <a:srgbClr val="314A56"/>
                </a:solidFill>
                <a:ea typeface="+mn-lt"/>
                <a:cs typeface="+mn-lt"/>
              </a:rPr>
              <a:t>companies’ overseas listings. Ms. Wang obtained an MBA from Columbia</a:t>
            </a:r>
            <a:endParaRPr lang="en-US" sz="1400">
              <a:ea typeface="Calibri"/>
              <a:cs typeface="Calibri"/>
            </a:endParaRPr>
          </a:p>
          <a:p>
            <a:pPr algn="just">
              <a:buNone/>
            </a:pPr>
            <a:r>
              <a:rPr lang="en-US" sz="1400" dirty="0">
                <a:solidFill>
                  <a:srgbClr val="314A56"/>
                </a:solidFill>
                <a:ea typeface="+mn-lt"/>
                <a:cs typeface="+mn-lt"/>
              </a:rPr>
              <a:t>Business School and is a graduate of Fudan University. She lives in Hong</a:t>
            </a:r>
            <a:endParaRPr lang="en-US" sz="1400">
              <a:ea typeface="Calibri"/>
              <a:cs typeface="Calibri"/>
            </a:endParaRPr>
          </a:p>
          <a:p>
            <a:pPr algn="just">
              <a:buNone/>
            </a:pPr>
            <a:r>
              <a:rPr lang="en-US" sz="1400" dirty="0">
                <a:solidFill>
                  <a:srgbClr val="314A56"/>
                </a:solidFill>
                <a:ea typeface="+mn-lt"/>
                <a:cs typeface="+mn-lt"/>
              </a:rPr>
              <a:t>Kong with her husband, Zhihong Li ’99, and their two children.</a:t>
            </a:r>
            <a:endParaRPr lang="en-US" sz="1400">
              <a:ea typeface="Calibri"/>
              <a:cs typeface="Calibri"/>
            </a:endParaRPr>
          </a:p>
          <a:p>
            <a:pPr algn="just">
              <a:buNone/>
            </a:pPr>
            <a:r>
              <a:rPr lang="en-US" sz="1400" dirty="0">
                <a:solidFill>
                  <a:srgbClr val="314A56"/>
                </a:solidFill>
                <a:ea typeface="+mn-lt"/>
                <a:cs typeface="+mn-lt"/>
              </a:rPr>
              <a:t>Ms. Wang established two scholarships with academic institutes: the</a:t>
            </a:r>
            <a:endParaRPr lang="en-US" sz="1400">
              <a:ea typeface="Calibri"/>
              <a:cs typeface="Calibri"/>
            </a:endParaRPr>
          </a:p>
          <a:p>
            <a:pPr algn="just">
              <a:buNone/>
            </a:pPr>
            <a:r>
              <a:rPr lang="en-US" sz="1400" dirty="0">
                <a:solidFill>
                  <a:srgbClr val="314A56"/>
                </a:solidFill>
                <a:ea typeface="+mn-lt"/>
                <a:cs typeface="+mn-lt"/>
              </a:rPr>
              <a:t>Lihong Wang Academic and Research Growth Fund for students at the</a:t>
            </a:r>
            <a:endParaRPr lang="en-US" sz="1400">
              <a:ea typeface="Calibri"/>
              <a:cs typeface="Calibri"/>
            </a:endParaRPr>
          </a:p>
          <a:p>
            <a:pPr algn="just">
              <a:buNone/>
            </a:pPr>
            <a:r>
              <a:rPr lang="en-US" sz="1400" dirty="0">
                <a:solidFill>
                  <a:srgbClr val="314A56"/>
                </a:solidFill>
                <a:ea typeface="+mn-lt"/>
                <a:cs typeface="+mn-lt"/>
              </a:rPr>
              <a:t>Fudan Management School and the Lihong Wang ’99 and Zhihong Li ’99</a:t>
            </a:r>
            <a:endParaRPr lang="en-US" sz="1400">
              <a:ea typeface="Calibri"/>
              <a:cs typeface="Calibri"/>
            </a:endParaRPr>
          </a:p>
          <a:p>
            <a:pPr algn="just">
              <a:buNone/>
            </a:pPr>
            <a:r>
              <a:rPr lang="en-US" sz="1400" dirty="0">
                <a:solidFill>
                  <a:srgbClr val="314A56"/>
                </a:solidFill>
                <a:ea typeface="+mn-lt"/>
                <a:cs typeface="+mn-lt"/>
              </a:rPr>
              <a:t>Scholarship at Columbia Business School.</a:t>
            </a:r>
            <a:endParaRPr lang="en-US" sz="1400">
              <a:ea typeface="+mn-lt"/>
              <a:cs typeface="+mn-lt"/>
            </a:endParaRPr>
          </a:p>
        </p:txBody>
      </p:sp>
      <p:sp>
        <p:nvSpPr>
          <p:cNvPr id="5" name="Oval 4">
            <a:extLst>
              <a:ext uri="{FF2B5EF4-FFF2-40B4-BE49-F238E27FC236}">
                <a16:creationId xmlns:a16="http://schemas.microsoft.com/office/drawing/2014/main" id="{35FC7139-F4E8-4A56-83F7-0DE29E14756B}"/>
              </a:ext>
            </a:extLst>
          </p:cNvPr>
          <p:cNvSpPr/>
          <p:nvPr/>
        </p:nvSpPr>
        <p:spPr>
          <a:xfrm>
            <a:off x="1225118" y="753631"/>
            <a:ext cx="2387600" cy="2387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Y"/>
          </a:p>
        </p:txBody>
      </p:sp>
      <p:sp>
        <p:nvSpPr>
          <p:cNvPr id="6" name="Title 1">
            <a:extLst>
              <a:ext uri="{FF2B5EF4-FFF2-40B4-BE49-F238E27FC236}">
                <a16:creationId xmlns:a16="http://schemas.microsoft.com/office/drawing/2014/main" id="{075BA3B0-CA0C-4689-8739-3376F401F35C}"/>
              </a:ext>
            </a:extLst>
          </p:cNvPr>
          <p:cNvSpPr txBox="1">
            <a:spLocks/>
          </p:cNvSpPr>
          <p:nvPr/>
        </p:nvSpPr>
        <p:spPr>
          <a:xfrm>
            <a:off x="1369274" y="4133186"/>
            <a:ext cx="3932237" cy="49936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2000" dirty="0"/>
              <a:t>LinkedIn</a:t>
            </a:r>
            <a:endParaRPr lang="en-GY" sz="2000" dirty="0"/>
          </a:p>
        </p:txBody>
      </p:sp>
      <p:sp>
        <p:nvSpPr>
          <p:cNvPr id="7" name="Title 1">
            <a:extLst>
              <a:ext uri="{FF2B5EF4-FFF2-40B4-BE49-F238E27FC236}">
                <a16:creationId xmlns:a16="http://schemas.microsoft.com/office/drawing/2014/main" id="{4BA0262B-4A0F-9B69-A1C2-3B5C489B634E}"/>
              </a:ext>
            </a:extLst>
          </p:cNvPr>
          <p:cNvSpPr txBox="1">
            <a:spLocks/>
          </p:cNvSpPr>
          <p:nvPr/>
        </p:nvSpPr>
        <p:spPr>
          <a:xfrm>
            <a:off x="296721" y="5605965"/>
            <a:ext cx="4586143" cy="97432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1400" b="1" dirty="0">
                <a:ea typeface="+mj-lt"/>
                <a:cs typeface="+mj-lt"/>
              </a:rPr>
              <a:t>Partner</a:t>
            </a:r>
            <a:endParaRPr lang="en-US" dirty="0"/>
          </a:p>
          <a:p>
            <a:r>
              <a:rPr lang="en-US" sz="1400" b="1" dirty="0">
                <a:ea typeface="+mj-lt"/>
                <a:cs typeface="+mj-lt"/>
              </a:rPr>
              <a:t>Bain Capital Private Equity (Hong Kong), LLC</a:t>
            </a:r>
            <a:endParaRPr lang="en-US" dirty="0"/>
          </a:p>
          <a:p>
            <a:endParaRPr lang="en-US" dirty="0">
              <a:cs typeface="Calibri Light"/>
            </a:endParaRPr>
          </a:p>
        </p:txBody>
      </p:sp>
    </p:spTree>
    <p:extLst>
      <p:ext uri="{BB962C8B-B14F-4D97-AF65-F5344CB8AC3E}">
        <p14:creationId xmlns:p14="http://schemas.microsoft.com/office/powerpoint/2010/main" val="32415970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053340f8-859e-40f9-b4d4-3cd3226b3f45">
      <Terms xmlns="http://schemas.microsoft.com/office/infopath/2007/PartnerControls"/>
    </lcf76f155ced4ddcb4097134ff3c332f>
    <TaxCatchAll xmlns="0dd26ffa-3f0a-4a9b-b58d-09252108998c"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80D79242C309E4CA547DF47A9C3E65A" ma:contentTypeVersion="18" ma:contentTypeDescription="Create a new document." ma:contentTypeScope="" ma:versionID="e319b7242201c52928031f3fdf9beb6c">
  <xsd:schema xmlns:xsd="http://www.w3.org/2001/XMLSchema" xmlns:xs="http://www.w3.org/2001/XMLSchema" xmlns:p="http://schemas.microsoft.com/office/2006/metadata/properties" xmlns:ns2="053340f8-859e-40f9-b4d4-3cd3226b3f45" xmlns:ns3="0dd26ffa-3f0a-4a9b-b58d-09252108998c" targetNamespace="http://schemas.microsoft.com/office/2006/metadata/properties" ma:root="true" ma:fieldsID="ad240391aefbc24ed83911176b208df1" ns2:_="" ns3:_="">
    <xsd:import namespace="053340f8-859e-40f9-b4d4-3cd3226b3f45"/>
    <xsd:import namespace="0dd26ffa-3f0a-4a9b-b58d-09252108998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DateTaken" minOccurs="0"/>
                <xsd:element ref="ns2:MediaLengthInSeconds" minOccurs="0"/>
                <xsd:element ref="ns3:SharedWithUsers" minOccurs="0"/>
                <xsd:element ref="ns3:SharedWithDetails" minOccurs="0"/>
                <xsd:element ref="ns2:MediaServiceOCR"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53340f8-859e-40f9-b4d4-3cd3226b3f4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832116d5-79ce-4516-ba4c-4dc2caa7d8e8"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0dd26ffa-3f0a-4a9b-b58d-09252108998c"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826ef702-d463-4518-8159-d1ac89891506}" ma:internalName="TaxCatchAll" ma:showField="CatchAllData" ma:web="0dd26ffa-3f0a-4a9b-b58d-09252108998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89EDB87-FEAB-438B-AF41-8E17CB264A0C}">
  <ds:schemaRefs>
    <ds:schemaRef ds:uri="http://schemas.microsoft.com/office/2006/metadata/properties"/>
    <ds:schemaRef ds:uri="http://schemas.microsoft.com/office/infopath/2007/PartnerControls"/>
    <ds:schemaRef ds:uri="053340f8-859e-40f9-b4d4-3cd3226b3f45"/>
    <ds:schemaRef ds:uri="0dd26ffa-3f0a-4a9b-b58d-09252108998c"/>
  </ds:schemaRefs>
</ds:datastoreItem>
</file>

<file path=customXml/itemProps2.xml><?xml version="1.0" encoding="utf-8"?>
<ds:datastoreItem xmlns:ds="http://schemas.openxmlformats.org/officeDocument/2006/customXml" ds:itemID="{9AACE6F1-C355-42B2-AE9A-5B18CAA4D604}">
  <ds:schemaRefs>
    <ds:schemaRef ds:uri="http://schemas.microsoft.com/sharepoint/v3/contenttype/forms"/>
  </ds:schemaRefs>
</ds:datastoreItem>
</file>

<file path=customXml/itemProps3.xml><?xml version="1.0" encoding="utf-8"?>
<ds:datastoreItem xmlns:ds="http://schemas.openxmlformats.org/officeDocument/2006/customXml" ds:itemID="{D7D047C8-662A-4118-9C89-5DD2077C20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53340f8-859e-40f9-b4d4-3cd3226b3f45"/>
    <ds:schemaRef ds:uri="0dd26ffa-3f0a-4a9b-b58d-09252108998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24</TotalTime>
  <Words>429</Words>
  <Application>Microsoft Office PowerPoint</Application>
  <PresentationFormat>Widescreen</PresentationFormat>
  <Paragraphs>26</Paragraphs>
  <Slides>8</Slides>
  <Notes>0</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David Zhou CEO / Director</vt:lpstr>
      <vt:lpstr>Eva Wang Founder / Director</vt:lpstr>
      <vt:lpstr>Frank Yao President / Director</vt:lpstr>
      <vt:lpstr>Eric Erb Director</vt:lpstr>
      <vt:lpstr>Jonathan Zhu Director</vt:lpstr>
      <vt:lpstr>Drew Chen Director</vt:lpstr>
      <vt:lpstr>Lihong Wang Director</vt:lpstr>
      <vt:lpstr>Lihong Wang Director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David Zhou CEO / Director</dc:title>
  <dc:creator>Nafeeza Kalil</dc:creator>
  <cp:lastModifiedBy>Nafeeza Kalil</cp:lastModifiedBy>
  <cp:revision>127</cp:revision>
  <dcterms:created xsi:type="dcterms:W3CDTF">2024-08-16T19:11:24Z</dcterms:created>
  <dcterms:modified xsi:type="dcterms:W3CDTF">2024-09-04T19:26:28Z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0x010100E80D79242C309E4CA547DF47A9C3E65A</vt:lpwstr>
  </property>
  <property fmtid="{D5CDD505-2E9C-101B-9397-08002B2CF9AE}" pid="3" name="MediaServiceImageTags">
    <vt:lpwstr/>
  </property>
</Properties>
</file>

<file path=docProps/thumbnail.jpeg>
</file>